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notesMasterIdLst>
    <p:notesMasterId r:id="rId19"/>
  </p:notesMasterIdLst>
  <p:sldSz cx="14630400" cy="8229600"/>
  <p:notesSz cx="8229600" cy="14630400"/>
  <p:embeddedFontLst>
    <p:embeddedFont>
      <p:font typeface="Inter"/>
      <p:regular r:id="rId24"/>
    </p:embeddedFont>
    <p:embeddedFont>
      <p:font typeface="Inter"/>
      <p:regular r:id="rId25"/>
    </p:embeddedFont>
    <p:embeddedFont>
      <p:font typeface="Inter"/>
      <p:regular r:id="rId26"/>
    </p:embeddedFont>
    <p:embeddedFont>
      <p:font typeface="Inter"/>
      <p:regular r:id="rId27"/>
    </p:embeddedFont>
    <p:embeddedFont>
      <p:font typeface="Inter"/>
      <p:regular r:id="rId28"/>
    </p:embeddedFont>
    <p:embeddedFont>
      <p:font typeface="Inter"/>
      <p:regular r:id="rId29"/>
    </p:embeddedFont>
    <p:embeddedFont>
      <p:font typeface="Inter"/>
      <p:regular r:id="rId30"/>
    </p:embeddedFont>
    <p:embeddedFont>
      <p:font typeface="Inter"/>
      <p:regular r:id="rId31"/>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24" Type="http://schemas.openxmlformats.org/officeDocument/2006/relationships/font" Target="fonts/font1.fntdata"/><Relationship Id="rId25" Type="http://schemas.openxmlformats.org/officeDocument/2006/relationships/font" Target="fonts/font2.fntdata"/><Relationship Id="rId26" Type="http://schemas.openxmlformats.org/officeDocument/2006/relationships/font" Target="fonts/font3.fntdata"/><Relationship Id="rId27" Type="http://schemas.openxmlformats.org/officeDocument/2006/relationships/font" Target="fonts/font4.fntdata"/><Relationship Id="rId28" Type="http://schemas.openxmlformats.org/officeDocument/2006/relationships/font" Target="fonts/font5.fntdata"/><Relationship Id="rId29" Type="http://schemas.openxmlformats.org/officeDocument/2006/relationships/font" Target="fonts/font6.fntdata"/><Relationship Id="rId30" Type="http://schemas.openxmlformats.org/officeDocument/2006/relationships/font" Target="fonts/font7.fntdata"/><Relationship Id="rId31" Type="http://schemas.openxmlformats.org/officeDocument/2006/relationships/font" Target="fonts/font8.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0-1.png"/><Relationship Id="rId3"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1-1.png"/><Relationship Id="rId3"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2-1.png"/><Relationship Id="rId3"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3-1.png"/><Relationship Id="rId3"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4-1.png"/><Relationship Id="rId3"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5-1.png"/><Relationship Id="rId3"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6-1.png"/><Relationship Id="rId3"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7-1.png"/><Relationship Id="rId3"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8-1.png"/><Relationship Id="rId3"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2-1.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3-1.png"/><Relationship Id="rId3"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4-1.png"/><Relationship Id="rId3"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5-1.png"/><Relationship Id="rId3"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6-1.png"/><Relationship Id="rId3"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7-1.png"/><Relationship Id="rId3"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8-1.png"/><Relationship Id="rId3"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9-1.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lide 1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lide 1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hyperlink" Target="http://Pavlovia.org" TargetMode="External"/><Relationship Id="rId2" Type="http://schemas.openxmlformats.org/officeDocument/2006/relationships/image" Target="../media/image-1-1.png"/><Relationship Id="rId3" Type="http://schemas.openxmlformats.org/officeDocument/2006/relationships/slideLayout" Target="../slideLayouts/slideLayout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hyperlink" Target="https://www.psychopy.org/online/shelf.html" TargetMode="External"/><Relationship Id="rId3" Type="http://schemas.openxmlformats.org/officeDocument/2006/relationships/hyperlink" Target="https://www.psychopy.org/online/shelf.html" TargetMode="External"/><Relationship Id="rId5" Type="http://schemas.openxmlformats.org/officeDocument/2006/relationships/hyperlink" Target="https://discourse.psychopy.org/" TargetMode="External"/><Relationship Id="rId1" Type="http://schemas.openxmlformats.org/officeDocument/2006/relationships/image" Target="../media/image-10-1.png"/><Relationship Id="rId4" Type="http://schemas.openxmlformats.org/officeDocument/2006/relationships/image" Target="../media/image-10-2.png"/><Relationship Id="rId6" Type="http://schemas.openxmlformats.org/officeDocument/2006/relationships/slideLayout" Target="../slideLayouts/slideLayout11.xml"/><Relationship Id="rId7"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4" Type="http://schemas.openxmlformats.org/officeDocument/2006/relationships/hyperlink" Target="https://discourse.psychopy.org/t/counterbalancing-error-message/41021/6?u=wakecarter" TargetMode="External"/><Relationship Id="rId1" Type="http://schemas.openxmlformats.org/officeDocument/2006/relationships/image" Target="../media/image-11-1.png"/><Relationship Id="rId2" Type="http://schemas.openxmlformats.org/officeDocument/2006/relationships/image" Target="../media/image-11-2.png"/><Relationship Id="rId3" Type="http://schemas.openxmlformats.org/officeDocument/2006/relationships/image" Target="../media/image-11-3.png"/><Relationship Id="rId5" Type="http://schemas.openxmlformats.org/officeDocument/2006/relationships/slideLayout" Target="../slideLayouts/slideLayout12.xml"/><Relationship Id="rId6"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image" Target="../media/image-12-2.png"/><Relationship Id="rId3" Type="http://schemas.openxmlformats.org/officeDocument/2006/relationships/slideLayout" Target="../slideLayouts/slideLayout13.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hyperlink" Target="https://about.gitlab.com/free-trial/devsecops/?utm_medium=cpc&amp;utm_source=google&amp;utm_campaign=brand_emea_pr_rsa_br_exact_free-trial&amp;utm_content=free-trial&amp;_bt=654402617444&amp;_bk=gitlab&amp;_bm=e&amp;_bn=g&amp;_bg=75294586319&amp;gclid=Cj0KCQjw4vKpBhCZARIsAOKHoWSqiyeQU-WP0SoG1fojOulZNdF3lO6nz1qCa5E29i_zHyYVLu-MKgYaAlAPEALw_wcB" TargetMode="External"/><Relationship Id="rId1" Type="http://schemas.openxmlformats.org/officeDocument/2006/relationships/image" Target="../media/image-13-1.png"/><Relationship Id="rId3" Type="http://schemas.openxmlformats.org/officeDocument/2006/relationships/image" Target="../media/image-13-2.png"/><Relationship Id="rId4" Type="http://schemas.openxmlformats.org/officeDocument/2006/relationships/image" Target="../media/image-13-3.png"/><Relationship Id="rId5" Type="http://schemas.openxmlformats.org/officeDocument/2006/relationships/slideLayout" Target="../slideLayouts/slideLayout14.xml"/><Relationship Id="rId6"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png"/><Relationship Id="rId2" Type="http://schemas.openxmlformats.org/officeDocument/2006/relationships/image" Target="../media/image-14-2.png"/><Relationship Id="rId3" Type="http://schemas.openxmlformats.org/officeDocument/2006/relationships/slideLayout" Target="../slideLayouts/slideLayout15.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image" Target="../media/image-15-2.png"/><Relationship Id="rId3" Type="http://schemas.openxmlformats.org/officeDocument/2006/relationships/slideLayout" Target="../slideLayouts/slideLayout16.xm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16-1.png"/><Relationship Id="rId2" Type="http://schemas.openxmlformats.org/officeDocument/2006/relationships/image" Target="../media/image-16-2.png"/><Relationship Id="rId3" Type="http://schemas.openxmlformats.org/officeDocument/2006/relationships/image" Target="../media/image-16-3.png"/><Relationship Id="rId4" Type="http://schemas.openxmlformats.org/officeDocument/2006/relationships/slideLayout" Target="../slideLayouts/slideLayout17.xml"/><Relationship Id="rId5"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image" Target="../media/image-17-1.png"/><Relationship Id="rId2" Type="http://schemas.openxmlformats.org/officeDocument/2006/relationships/slideLayout" Target="../slideLayouts/slideLayout18.xml"/><Relationship Id="rId3"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4.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png"/><Relationship Id="rId3" Type="http://schemas.openxmlformats.org/officeDocument/2006/relationships/slideLayout" Target="../slideLayouts/slideLayout5.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7" Type="http://schemas.openxmlformats.org/officeDocument/2006/relationships/image" Target="../media/image-5-7.png"/><Relationship Id="rId8" Type="http://schemas.openxmlformats.org/officeDocument/2006/relationships/image" Target="../media/image-5-8.png"/><Relationship Id="rId9" Type="http://schemas.openxmlformats.org/officeDocument/2006/relationships/slideLayout" Target="../slideLayouts/slideLayout6.xml"/><Relationship Id="rId10"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hyperlink" Target="https://www.prolific.com/" TargetMode="External"/><Relationship Id="rId2" Type="http://schemas.openxmlformats.org/officeDocument/2006/relationships/hyperlink" Target="https://www.sona-systems.com/" TargetMode="External"/><Relationship Id="rId3" Type="http://schemas.openxmlformats.org/officeDocument/2006/relationships/hyperlink" Target="https://discourse.psychopy.org/t/wakefields-daily-tips/43371/35" TargetMode="External"/><Relationship Id="rId4" Type="http://schemas.openxmlformats.org/officeDocument/2006/relationships/hyperlink" Target="https://www.psychopy.org/online/prolificIntegration.html#recruiting-with-prolific" TargetMode="External"/><Relationship Id="rId5" Type="http://schemas.openxmlformats.org/officeDocument/2006/relationships/hyperlink" Target="https://www.sona-systems.com/help/psychopy/" TargetMode="External"/><Relationship Id="rId6" Type="http://schemas.openxmlformats.org/officeDocument/2006/relationships/hyperlink" Target="https://www.youtube.com/watch?v=QsyTC6EyjZw" TargetMode="External"/><Relationship Id="rId7" Type="http://schemas.openxmlformats.org/officeDocument/2006/relationships/image" Target="../media/image-6-1.png"/><Relationship Id="rId8" Type="http://schemas.openxmlformats.org/officeDocument/2006/relationships/slideLayout" Target="../slideLayouts/slideLayout7.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hyperlink" Target="https://discourse.psychopy.org/" TargetMode="External"/><Relationship Id="rId4" Type="http://schemas.openxmlformats.org/officeDocument/2006/relationships/hyperlink" Target="https://discourse.psychopy.org/t/psychopy-python-to-javascript-crib-sheet/14601" TargetMode="External"/><Relationship Id="rId2" Type="http://schemas.openxmlformats.org/officeDocument/2006/relationships/image" Target="../media/image-7-1.png"/><Relationship Id="rId3" Type="http://schemas.openxmlformats.org/officeDocument/2006/relationships/image" Target="../media/image-7-2.png"/><Relationship Id="rId5" Type="http://schemas.openxmlformats.org/officeDocument/2006/relationships/slideLayout" Target="../slideLayouts/slideLayout8.xml"/><Relationship Id="rId6"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8-5.png"/><Relationship Id="rId6" Type="http://schemas.openxmlformats.org/officeDocument/2006/relationships/image" Target="../media/image-8-6.png"/><Relationship Id="rId7" Type="http://schemas.openxmlformats.org/officeDocument/2006/relationships/image" Target="../media/image-8-7.png"/><Relationship Id="rId8" Type="http://schemas.openxmlformats.org/officeDocument/2006/relationships/slideLayout" Target="../slideLayouts/slideLayout9.xml"/><Relationship Id="rId9"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png"/><Relationship Id="rId3" Type="http://schemas.openxmlformats.org/officeDocument/2006/relationships/image" Target="../media/image-9-3.png"/><Relationship Id="rId4" Type="http://schemas.openxmlformats.org/officeDocument/2006/relationships/image" Target="../media/image-9-4.png"/><Relationship Id="rId5" Type="http://schemas.openxmlformats.org/officeDocument/2006/relationships/image" Target="../media/image-9-5.png"/><Relationship Id="rId6" Type="http://schemas.openxmlformats.org/officeDocument/2006/relationships/slideLayout" Target="../slideLayouts/slideLayout10.xml"/><Relationship Id="rId7"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ext 0"/>
          <p:cNvSpPr/>
          <p:nvPr/>
        </p:nvSpPr>
        <p:spPr>
          <a:xfrm>
            <a:off x="864037" y="1542574"/>
            <a:ext cx="7415927" cy="3193971"/>
          </a:xfrm>
          <a:prstGeom prst="rect">
            <a:avLst/>
          </a:prstGeom>
          <a:noFill/>
          <a:ln/>
        </p:spPr>
        <p:txBody>
          <a:bodyPr wrap="square" lIns="0" tIns="0" rIns="0" bIns="0" rtlCol="0" anchor="t"/>
          <a:lstStyle/>
          <a:p>
            <a:pPr algn="l" indent="0" marL="0">
              <a:lnSpc>
                <a:spcPts val="8350"/>
              </a:lnSpc>
              <a:buNone/>
            </a:pPr>
            <a:r>
              <a:rPr lang="en-US" sz="6700" b="1" dirty="0">
                <a:solidFill>
                  <a:srgbClr val="000000"/>
                </a:solidFill>
                <a:latin typeface="Inter Bold" pitchFamily="34" charset="0"/>
                <a:ea typeface="Inter Bold" pitchFamily="34" charset="-122"/>
                <a:cs typeface="Inter Bold" pitchFamily="34" charset="-120"/>
              </a:rPr>
              <a:t> Running Online experiments with </a:t>
            </a:r>
            <a:pPr algn="l" indent="0" marL="0">
              <a:lnSpc>
                <a:spcPts val="8350"/>
              </a:lnSpc>
              <a:buNone/>
            </a:pPr>
            <a:r>
              <a:rPr lang="en-US" sz="6700" b="1" u="sng" dirty="0">
                <a:solidFill>
                  <a:srgbClr val="4950BC"/>
                </a:solidFill>
                <a:latin typeface="Inter Bold" pitchFamily="34" charset="0"/>
                <a:ea typeface="Inter Bold" pitchFamily="34" charset="-122"/>
                <a:cs typeface="Inter Bold" pitchFamily="34" charset="-120"/>
                <a:hlinkClick r:id="rId1" invalidUrl="" action="" tgtFrame="" tooltip="" history="1" highlightClick="0" endSnd="0">
                  <a:extLst>
                    <a:ext uri="{A12FA001-AC4F-418D-AE19-62706E023703}">
                      <ahyp:hlinkClr xmlns:ahyp="http://schemas.microsoft.com/office/drawing/2018/hyperlinkcolor" val="tx"/>
                    </a:ext>
                  </a:extLst>
                </a:hlinkClick>
              </a:rPr>
              <a:t>Pavlovia.org</a:t>
            </a:r>
            <a:endParaRPr lang="en-US" sz="6700" dirty="0"/>
          </a:p>
        </p:txBody>
      </p:sp>
      <p:sp>
        <p:nvSpPr>
          <p:cNvPr id="3" name="Text 1"/>
          <p:cNvSpPr/>
          <p:nvPr/>
        </p:nvSpPr>
        <p:spPr>
          <a:xfrm>
            <a:off x="864037" y="5106829"/>
            <a:ext cx="7415927" cy="1580198"/>
          </a:xfrm>
          <a:prstGeom prst="rect">
            <a:avLst/>
          </a:prstGeom>
          <a:noFill/>
          <a:ln/>
        </p:spPr>
        <p:txBody>
          <a:bodyPr wrap="square" lIns="0" tIns="0" rIns="0" bIns="0" rtlCol="0" anchor="t"/>
          <a:lstStyle/>
          <a:p>
            <a:pPr algn="l" indent="0" marL="0">
              <a:lnSpc>
                <a:spcPts val="3100"/>
              </a:lnSpc>
              <a:buNone/>
            </a:pPr>
            <a:r>
              <a:rPr lang="en-US" sz="1900" dirty="0">
                <a:solidFill>
                  <a:srgbClr val="272525"/>
                </a:solidFill>
                <a:latin typeface="Inter" pitchFamily="34" charset="0"/>
                <a:ea typeface="Inter" pitchFamily="34" charset="-122"/>
                <a:cs typeface="Inter" pitchFamily="34" charset="-120"/>
              </a:rPr>
              <a:t>In this session, we will explore how we run an experiment online using Pavlovia.org. This will include launching studies created in PsychoPy, and making surveys and questionnaires directly in Pavlovia!</a:t>
            </a:r>
            <a:endParaRPr lang="en-US" sz="1900" dirty="0"/>
          </a:p>
        </p:txBody>
      </p:sp>
      <p:pic>
        <p:nvPicPr>
          <p:cNvPr id="4" name="Image 0" descr="preencoded.png">    </p:cNvPr>
          <p:cNvPicPr>
            <a:picLocks noChangeAspect="1"/>
          </p:cNvPicPr>
          <p:nvPr/>
        </p:nvPicPr>
        <p:blipFill>
          <a:blip r:embed="rId2"/>
          <a:stretch>
            <a:fillRect/>
          </a:stretch>
        </p:blipFill>
        <p:spPr>
          <a:xfrm>
            <a:off x="9982200" y="2209800"/>
            <a:ext cx="3810000" cy="3810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2037993" y="1089422"/>
            <a:ext cx="8867299" cy="578644"/>
          </a:xfrm>
          <a:prstGeom prst="rect">
            <a:avLst/>
          </a:prstGeom>
          <a:noFill/>
          <a:ln/>
        </p:spPr>
        <p:txBody>
          <a:bodyPr wrap="none" lIns="0" tIns="0" rIns="0" bIns="0" rtlCol="0" anchor="t"/>
          <a:lstStyle/>
          <a:p>
            <a:pPr algn="l" indent="0" marL="0">
              <a:lnSpc>
                <a:spcPts val="4550"/>
              </a:lnSpc>
              <a:buNone/>
            </a:pPr>
            <a:r>
              <a:rPr lang="en-US" sz="3600" b="1" dirty="0">
                <a:solidFill>
                  <a:srgbClr val="000000"/>
                </a:solidFill>
                <a:latin typeface="Inter Bold" pitchFamily="34" charset="0"/>
                <a:ea typeface="Inter Bold" pitchFamily="34" charset="-122"/>
                <a:cs typeface="Inter Bold" pitchFamily="34" charset="-120"/>
              </a:rPr>
              <a:t>Advanced online methods - the "Shelf"</a:t>
            </a:r>
            <a:endParaRPr lang="en-US" sz="3600" dirty="0"/>
          </a:p>
        </p:txBody>
      </p:sp>
      <p:pic>
        <p:nvPicPr>
          <p:cNvPr id="3" name="Image 0" descr="preencoded.png">    </p:cNvPr>
          <p:cNvPicPr>
            <a:picLocks noChangeAspect="1"/>
          </p:cNvPicPr>
          <p:nvPr/>
        </p:nvPicPr>
        <p:blipFill>
          <a:blip r:embed="rId1"/>
          <a:stretch>
            <a:fillRect/>
          </a:stretch>
        </p:blipFill>
        <p:spPr>
          <a:xfrm>
            <a:off x="6019086" y="1945719"/>
            <a:ext cx="2592229" cy="1111091"/>
          </a:xfrm>
          <a:prstGeom prst="rect">
            <a:avLst/>
          </a:prstGeom>
        </p:spPr>
      </p:pic>
      <p:sp>
        <p:nvSpPr>
          <p:cNvPr id="4" name="Text 1"/>
          <p:cNvSpPr/>
          <p:nvPr/>
        </p:nvSpPr>
        <p:spPr>
          <a:xfrm>
            <a:off x="2037993" y="3213021"/>
            <a:ext cx="10554414" cy="518398"/>
          </a:xfrm>
          <a:prstGeom prst="rect">
            <a:avLst/>
          </a:prstGeom>
          <a:noFill/>
          <a:ln/>
        </p:spPr>
        <p:txBody>
          <a:bodyPr wrap="square" lIns="0" tIns="0" rIns="0" bIns="0" rtlCol="0" anchor="t"/>
          <a:lstStyle/>
          <a:p>
            <a:pPr algn="l" indent="0" marL="0">
              <a:lnSpc>
                <a:spcPts val="2000"/>
              </a:lnSpc>
              <a:buNone/>
            </a:pPr>
            <a:r>
              <a:rPr lang="en-US" sz="1450" dirty="0">
                <a:solidFill>
                  <a:srgbClr val="272525"/>
                </a:solidFill>
                <a:latin typeface="Inter" pitchFamily="34" charset="0"/>
                <a:ea typeface="Inter" pitchFamily="34" charset="-122"/>
                <a:cs typeface="Inter" pitchFamily="34" charset="-120"/>
              </a:rPr>
              <a:t>The </a:t>
            </a:r>
            <a:pPr algn="l" indent="0" marL="0">
              <a:lnSpc>
                <a:spcPts val="2000"/>
              </a:lnSpc>
              <a:buNone/>
            </a:pPr>
            <a:r>
              <a:rPr lang="en-US" sz="1450" u="sng" dirty="0">
                <a:solidFill>
                  <a:srgbClr val="4950BC"/>
                </a:solidFill>
                <a:latin typeface="Inter" pitchFamily="34" charset="0"/>
                <a:ea typeface="Inter" pitchFamily="34" charset="-122"/>
                <a:cs typeface="Inter" pitchFamily="34" charset="-120"/>
                <a:hlinkClick r:id="rId2" invalidUrl="" action="" tgtFrame="" tooltip="" history="1" highlightClick="0" endSnd="0">
                  <a:extLst>
                    <a:ext uri="{A12FA001-AC4F-418D-AE19-62706E023703}">
                      <ahyp:hlinkClr xmlns:ahyp="http://schemas.microsoft.com/office/drawing/2018/hyperlinkcolor" val="tx"/>
                    </a:ext>
                  </a:extLst>
                </a:hlinkClick>
              </a:rPr>
              <a:t>"Shelf" </a:t>
            </a:r>
            <a:pPr algn="l" indent="0" marL="0">
              <a:lnSpc>
                <a:spcPts val="2000"/>
              </a:lnSpc>
              <a:buNone/>
            </a:pPr>
            <a:r>
              <a:rPr lang="en-US" sz="1450" dirty="0">
                <a:solidFill>
                  <a:srgbClr val="272525"/>
                </a:solidFill>
                <a:latin typeface="Inter" pitchFamily="34" charset="0"/>
                <a:ea typeface="Inter" pitchFamily="34" charset="-122"/>
                <a:cs typeface="Inter" pitchFamily="34" charset="-120"/>
              </a:rPr>
              <a:t>on pavlovia is used to house information to be stored and passed between experimental sessions or between different experiments. Examples include:</a:t>
            </a:r>
            <a:endParaRPr lang="en-US" sz="1450" dirty="0"/>
          </a:p>
        </p:txBody>
      </p:sp>
      <p:sp>
        <p:nvSpPr>
          <p:cNvPr id="5" name="Text 2"/>
          <p:cNvSpPr/>
          <p:nvPr/>
        </p:nvSpPr>
        <p:spPr>
          <a:xfrm>
            <a:off x="2037993" y="3887629"/>
            <a:ext cx="10554414" cy="1085374"/>
          </a:xfrm>
          <a:prstGeom prst="rect">
            <a:avLst/>
          </a:prstGeom>
          <a:noFill/>
          <a:ln/>
        </p:spPr>
        <p:txBody>
          <a:bodyPr wrap="square" lIns="0" tIns="0" rIns="0" bIns="0" rtlCol="0" anchor="t"/>
          <a:lstStyle/>
          <a:p>
            <a:pPr algn="l" marL="342900" indent="-342900">
              <a:lnSpc>
                <a:spcPts val="2000"/>
              </a:lnSpc>
              <a:buSzPct val="100000"/>
              <a:buChar char="•"/>
            </a:pPr>
            <a:r>
              <a:rPr lang="en-US" sz="1450" b="1" dirty="0">
                <a:solidFill>
                  <a:srgbClr val="272525"/>
                </a:solidFill>
                <a:latin typeface="Inter" pitchFamily="34" charset="0"/>
                <a:ea typeface="Inter" pitchFamily="34" charset="-122"/>
                <a:cs typeface="Inter" pitchFamily="34" charset="-120"/>
              </a:rPr>
              <a:t>Counterbalancing: </a:t>
            </a:r>
            <a:pPr algn="l" indent="0" marL="0">
              <a:lnSpc>
                <a:spcPts val="2000"/>
              </a:lnSpc>
              <a:buNone/>
            </a:pPr>
            <a:r>
              <a:rPr lang="en-US" sz="1450" dirty="0">
                <a:solidFill>
                  <a:srgbClr val="272525"/>
                </a:solidFill>
                <a:latin typeface="Inter" pitchFamily="34" charset="0"/>
                <a:ea typeface="Inter" pitchFamily="34" charset="-122"/>
                <a:cs typeface="Inter" pitchFamily="34" charset="-120"/>
              </a:rPr>
              <a:t>Automatic counterbalancing online requires keeping track of how many slots are available per group, and updating available slots as the experiment progresses.</a:t>
            </a:r>
            <a:endParaRPr lang="en-US" sz="1450" dirty="0"/>
          </a:p>
          <a:p>
            <a:pPr algn="l" marL="342900" indent="-342900">
              <a:lnSpc>
                <a:spcPts val="2000"/>
              </a:lnSpc>
              <a:buSzPct val="100000"/>
              <a:buChar char="•"/>
            </a:pPr>
            <a:r>
              <a:rPr lang="en-US" sz="1450" b="1" dirty="0">
                <a:solidFill>
                  <a:srgbClr val="272525"/>
                </a:solidFill>
                <a:latin typeface="Inter" pitchFamily="34" charset="0"/>
                <a:ea typeface="Inter" pitchFamily="34" charset="-122"/>
                <a:cs typeface="Inter" pitchFamily="34" charset="-120"/>
              </a:rPr>
              <a:t>Multisession testing:</a:t>
            </a:r>
            <a:pPr algn="l" indent="0" marL="0">
              <a:lnSpc>
                <a:spcPts val="2000"/>
              </a:lnSpc>
              <a:buNone/>
            </a:pPr>
            <a:r>
              <a:rPr lang="en-US" sz="1450" dirty="0">
                <a:solidFill>
                  <a:srgbClr val="272525"/>
                </a:solidFill>
                <a:latin typeface="Inter" pitchFamily="34" charset="0"/>
                <a:ea typeface="Inter" pitchFamily="34" charset="-122"/>
                <a:cs typeface="Inter" pitchFamily="34" charset="-120"/>
              </a:rPr>
              <a:t> This requires tracking how many times each participant completes an experiment so information needs to be stored between each experiment load.</a:t>
            </a:r>
            <a:endParaRPr lang="en-US" sz="1450" dirty="0"/>
          </a:p>
        </p:txBody>
      </p:sp>
      <p:sp>
        <p:nvSpPr>
          <p:cNvPr id="6" name="Text 3"/>
          <p:cNvSpPr/>
          <p:nvPr/>
        </p:nvSpPr>
        <p:spPr>
          <a:xfrm>
            <a:off x="2037993" y="5129213"/>
            <a:ext cx="10554414" cy="259199"/>
          </a:xfrm>
          <a:prstGeom prst="rect">
            <a:avLst/>
          </a:prstGeom>
          <a:noFill/>
          <a:ln/>
        </p:spPr>
        <p:txBody>
          <a:bodyPr wrap="none" lIns="0" tIns="0" rIns="0" bIns="0" rtlCol="0" anchor="t"/>
          <a:lstStyle/>
          <a:p>
            <a:pPr algn="l" indent="0" marL="0">
              <a:lnSpc>
                <a:spcPts val="2000"/>
              </a:lnSpc>
              <a:buNone/>
            </a:pPr>
            <a:r>
              <a:rPr lang="en-US" sz="1450" dirty="0">
                <a:solidFill>
                  <a:srgbClr val="272525"/>
                </a:solidFill>
                <a:latin typeface="Inter" pitchFamily="34" charset="0"/>
                <a:ea typeface="Inter" pitchFamily="34" charset="-122"/>
                <a:cs typeface="Inter" pitchFamily="34" charset="-120"/>
              </a:rPr>
              <a:t>You can find a  more a more complete guide on using Shelf </a:t>
            </a:r>
            <a:pPr algn="l" indent="0" marL="0">
              <a:lnSpc>
                <a:spcPts val="2000"/>
              </a:lnSpc>
              <a:buNone/>
            </a:pPr>
            <a:r>
              <a:rPr lang="en-US" sz="1450" u="sng" dirty="0">
                <a:solidFill>
                  <a:srgbClr val="4950BC"/>
                </a:solidFill>
                <a:latin typeface="Inter" pitchFamily="34" charset="0"/>
                <a:ea typeface="Inter" pitchFamily="34" charset="-122"/>
                <a:cs typeface="Inter" pitchFamily="34" charset="-120"/>
                <a:hlinkClick r:id="rId3" invalidUrl="" action="" tgtFrame="" tooltip="" history="1" highlightClick="0" endSnd="0">
                  <a:extLst>
                    <a:ext uri="{A12FA001-AC4F-418D-AE19-62706E023703}">
                      <ahyp:hlinkClr xmlns:ahyp="http://schemas.microsoft.com/office/drawing/2018/hyperlinkcolor" val="tx"/>
                    </a:ext>
                  </a:extLst>
                </a:hlinkClick>
              </a:rPr>
              <a:t>here</a:t>
            </a:r>
            <a:pPr algn="l" indent="0" marL="0">
              <a:lnSpc>
                <a:spcPts val="2000"/>
              </a:lnSpc>
              <a:buNone/>
            </a:pPr>
            <a:r>
              <a:rPr lang="en-US" sz="1450" dirty="0">
                <a:solidFill>
                  <a:srgbClr val="272525"/>
                </a:solidFill>
                <a:latin typeface="Inter" pitchFamily="34" charset="0"/>
                <a:ea typeface="Inter" pitchFamily="34" charset="-122"/>
                <a:cs typeface="Inter" pitchFamily="34" charset="-120"/>
              </a:rPr>
              <a:t>. </a:t>
            </a:r>
            <a:endParaRPr lang="en-US" sz="1450" dirty="0"/>
          </a:p>
        </p:txBody>
      </p:sp>
      <p:sp>
        <p:nvSpPr>
          <p:cNvPr id="7" name="Shape 4"/>
          <p:cNvSpPr/>
          <p:nvPr/>
        </p:nvSpPr>
        <p:spPr>
          <a:xfrm>
            <a:off x="2037993" y="5544622"/>
            <a:ext cx="10554414" cy="1180028"/>
          </a:xfrm>
          <a:prstGeom prst="roundRect">
            <a:avLst>
              <a:gd name="adj" fmla="val 6590"/>
            </a:avLst>
          </a:prstGeom>
          <a:solidFill>
            <a:srgbClr val="FCF2B5"/>
          </a:solidFill>
          <a:ln/>
        </p:spPr>
      </p:sp>
      <p:pic>
        <p:nvPicPr>
          <p:cNvPr id="8" name="Image 1" descr="preencoded.png">    </p:cNvPr>
          <p:cNvPicPr>
            <a:picLocks noChangeAspect="1"/>
          </p:cNvPicPr>
          <p:nvPr/>
        </p:nvPicPr>
        <p:blipFill>
          <a:blip r:embed="rId4"/>
          <a:stretch>
            <a:fillRect/>
          </a:stretch>
        </p:blipFill>
        <p:spPr>
          <a:xfrm>
            <a:off x="2223135" y="5812036"/>
            <a:ext cx="231458" cy="185142"/>
          </a:xfrm>
          <a:prstGeom prst="rect">
            <a:avLst/>
          </a:prstGeom>
        </p:spPr>
      </p:pic>
      <p:sp>
        <p:nvSpPr>
          <p:cNvPr id="9" name="Text 5"/>
          <p:cNvSpPr/>
          <p:nvPr/>
        </p:nvSpPr>
        <p:spPr>
          <a:xfrm>
            <a:off x="2639735" y="5729645"/>
            <a:ext cx="9767530" cy="777597"/>
          </a:xfrm>
          <a:prstGeom prst="rect">
            <a:avLst/>
          </a:prstGeom>
          <a:noFill/>
          <a:ln/>
        </p:spPr>
        <p:txBody>
          <a:bodyPr wrap="square" lIns="0" tIns="0" rIns="0" bIns="0" rtlCol="0" anchor="t"/>
          <a:lstStyle/>
          <a:p>
            <a:pPr algn="l" indent="0" marL="0">
              <a:lnSpc>
                <a:spcPts val="2000"/>
              </a:lnSpc>
              <a:buNone/>
            </a:pPr>
            <a:r>
              <a:rPr lang="en-US" sz="1450" dirty="0">
                <a:solidFill>
                  <a:srgbClr val="000000"/>
                </a:solidFill>
                <a:latin typeface="Inter" pitchFamily="34" charset="0"/>
                <a:ea typeface="Inter" pitchFamily="34" charset="-122"/>
                <a:cs typeface="Inter" pitchFamily="34" charset="-120"/>
              </a:rPr>
              <a:t>The Shelf is still a relatively new feature, as of PsychoPy 2023.2.3. For some functions you can only interact with it through code (e.g. multisession testing - counterbalancing does have it's own component). For further support please use the </a:t>
            </a:r>
            <a:pPr algn="l" indent="0" marL="0">
              <a:lnSpc>
                <a:spcPts val="2000"/>
              </a:lnSpc>
              <a:buNone/>
            </a:pPr>
            <a:r>
              <a:rPr lang="en-US" sz="1450" u="sng" dirty="0">
                <a:solidFill>
                  <a:srgbClr val="4950BC"/>
                </a:solidFill>
                <a:latin typeface="Inter" pitchFamily="34" charset="0"/>
                <a:ea typeface="Inter" pitchFamily="34" charset="-122"/>
                <a:cs typeface="Inter" pitchFamily="34" charset="-120"/>
                <a:hlinkClick r:id="rId5" invalidUrl="" action="" tgtFrame="" tooltip="" history="1" highlightClick="0" endSnd="0">
                  <a:extLst>
                    <a:ext uri="{A12FA001-AC4F-418D-AE19-62706E023703}">
                      <ahyp:hlinkClr xmlns:ahyp="http://schemas.microsoft.com/office/drawing/2018/hyperlinkcolor" val="tx"/>
                    </a:ext>
                  </a:extLst>
                </a:hlinkClick>
              </a:rPr>
              <a:t>forum</a:t>
            </a:r>
            <a:pPr algn="l" indent="0" marL="0">
              <a:lnSpc>
                <a:spcPts val="2000"/>
              </a:lnSpc>
              <a:buNone/>
            </a:pPr>
            <a:r>
              <a:rPr lang="en-US" sz="1450" dirty="0">
                <a:solidFill>
                  <a:srgbClr val="000000"/>
                </a:solidFill>
                <a:latin typeface="Inter" pitchFamily="34" charset="0"/>
                <a:ea typeface="Inter" pitchFamily="34" charset="-122"/>
                <a:cs typeface="Inter" pitchFamily="34" charset="-120"/>
              </a:rPr>
              <a:t>. We are still optimising the Shelf for other use cases e.g. multiplayer games.</a:t>
            </a:r>
            <a:endParaRPr lang="en-US" sz="1450" dirty="0"/>
          </a:p>
        </p:txBody>
      </p:sp>
      <p:sp>
        <p:nvSpPr>
          <p:cNvPr id="10" name="Text 6"/>
          <p:cNvSpPr/>
          <p:nvPr/>
        </p:nvSpPr>
        <p:spPr>
          <a:xfrm>
            <a:off x="2037993" y="6880860"/>
            <a:ext cx="10554414" cy="259199"/>
          </a:xfrm>
          <a:prstGeom prst="rect">
            <a:avLst/>
          </a:prstGeom>
          <a:noFill/>
          <a:ln/>
        </p:spPr>
        <p:txBody>
          <a:bodyPr wrap="none" lIns="0" tIns="0" rIns="0" bIns="0" rtlCol="0" anchor="t"/>
          <a:lstStyle/>
          <a:p>
            <a:pPr algn="l" indent="0" marL="0">
              <a:lnSpc>
                <a:spcPts val="2000"/>
              </a:lnSpc>
              <a:buNone/>
            </a:pPr>
            <a:endParaRPr lang="en-US" sz="14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p:nvPr/>
        </p:nvSpPr>
        <p:spPr>
          <a:xfrm>
            <a:off x="2957870" y="922973"/>
            <a:ext cx="7248763" cy="477679"/>
          </a:xfrm>
          <a:prstGeom prst="rect">
            <a:avLst/>
          </a:prstGeom>
          <a:noFill/>
          <a:ln/>
        </p:spPr>
        <p:txBody>
          <a:bodyPr wrap="none" lIns="0" tIns="0" rIns="0" bIns="0" rtlCol="0" anchor="t"/>
          <a:lstStyle/>
          <a:p>
            <a:pPr algn="l" indent="0" marL="0">
              <a:lnSpc>
                <a:spcPts val="3750"/>
              </a:lnSpc>
              <a:buNone/>
            </a:pPr>
            <a:r>
              <a:rPr lang="en-US" sz="3000" b="1" dirty="0">
                <a:solidFill>
                  <a:srgbClr val="000000"/>
                </a:solidFill>
                <a:latin typeface="Inter Bold" pitchFamily="34" charset="0"/>
                <a:ea typeface="Inter Bold" pitchFamily="34" charset="-122"/>
                <a:cs typeface="Inter Bold" pitchFamily="34" charset="-120"/>
              </a:rPr>
              <a:t>Counterbalancing online with the Shelf</a:t>
            </a:r>
            <a:endParaRPr lang="en-US" sz="3000" dirty="0"/>
          </a:p>
        </p:txBody>
      </p:sp>
      <p:pic>
        <p:nvPicPr>
          <p:cNvPr id="3" name="Image 0" descr="preencoded.png">    </p:cNvPr>
          <p:cNvPicPr>
            <a:picLocks noChangeAspect="1"/>
          </p:cNvPicPr>
          <p:nvPr/>
        </p:nvPicPr>
        <p:blipFill>
          <a:blip r:embed="rId1"/>
          <a:stretch>
            <a:fillRect/>
          </a:stretch>
        </p:blipFill>
        <p:spPr>
          <a:xfrm>
            <a:off x="2957870" y="1649016"/>
            <a:ext cx="4170878" cy="2417326"/>
          </a:xfrm>
          <a:prstGeom prst="rect">
            <a:avLst/>
          </a:prstGeom>
        </p:spPr>
      </p:pic>
      <p:sp>
        <p:nvSpPr>
          <p:cNvPr id="4" name="Text 1"/>
          <p:cNvSpPr/>
          <p:nvPr/>
        </p:nvSpPr>
        <p:spPr>
          <a:xfrm>
            <a:off x="2957870" y="4172783"/>
            <a:ext cx="4170878" cy="573167"/>
          </a:xfrm>
          <a:prstGeom prst="rect">
            <a:avLst/>
          </a:prstGeom>
          <a:noFill/>
          <a:ln/>
        </p:spPr>
        <p:txBody>
          <a:bodyPr wrap="square" lIns="0" tIns="0" rIns="0" bIns="0" rtlCol="0" anchor="t"/>
          <a:lstStyle/>
          <a:p>
            <a:pPr algn="l" indent="0" marL="0">
              <a:lnSpc>
                <a:spcPts val="2250"/>
              </a:lnSpc>
              <a:buNone/>
            </a:pPr>
            <a:r>
              <a:rPr lang="en-US" sz="1800" b="1" dirty="0">
                <a:solidFill>
                  <a:srgbClr val="000000"/>
                </a:solidFill>
                <a:latin typeface="Inter Bold" pitchFamily="34" charset="0"/>
                <a:ea typeface="Inter Bold" pitchFamily="34" charset="-122"/>
                <a:cs typeface="Inter Bold" pitchFamily="34" charset="-120"/>
              </a:rPr>
              <a:t>Set up your counterbalance component in builder</a:t>
            </a:r>
            <a:endParaRPr lang="en-US" sz="1800" dirty="0"/>
          </a:p>
        </p:txBody>
      </p:sp>
      <p:sp>
        <p:nvSpPr>
          <p:cNvPr id="5" name="Text 2"/>
          <p:cNvSpPr/>
          <p:nvPr/>
        </p:nvSpPr>
        <p:spPr>
          <a:xfrm>
            <a:off x="2957870" y="4840605"/>
            <a:ext cx="4170878" cy="1188006"/>
          </a:xfrm>
          <a:prstGeom prst="rect">
            <a:avLst/>
          </a:prstGeom>
          <a:noFill/>
          <a:ln/>
        </p:spPr>
        <p:txBody>
          <a:bodyPr wrap="square" lIns="0" tIns="0" rIns="0" bIns="0" rtlCol="0" anchor="t"/>
          <a:lstStyle/>
          <a:p>
            <a:pPr algn="l" indent="0" marL="0">
              <a:lnSpc>
                <a:spcPts val="1550"/>
              </a:lnSpc>
              <a:buNone/>
            </a:pPr>
            <a:r>
              <a:rPr lang="en-US" sz="1200" dirty="0">
                <a:solidFill>
                  <a:srgbClr val="272525"/>
                </a:solidFill>
                <a:latin typeface="Inter" pitchFamily="34" charset="0"/>
                <a:ea typeface="Inter" pitchFamily="34" charset="-122"/>
                <a:cs typeface="Inter" pitchFamily="34" charset="-120"/>
              </a:rPr>
              <a:t>This is the same as the component we used for counterbalancing in local experiments with PsychoPy. You can add a counterbalance component by selecting </a:t>
            </a:r>
            <a:pPr algn="l" indent="0" marL="0">
              <a:lnSpc>
                <a:spcPts val="1550"/>
              </a:lnSpc>
              <a:buNone/>
            </a:pPr>
            <a:r>
              <a:rPr lang="en-US" sz="1200" b="1" dirty="0">
                <a:solidFill>
                  <a:srgbClr val="272525"/>
                </a:solidFill>
                <a:latin typeface="Inter" pitchFamily="34" charset="0"/>
                <a:ea typeface="Inter" pitchFamily="34" charset="-122"/>
                <a:cs typeface="Inter" pitchFamily="34" charset="-120"/>
              </a:rPr>
              <a:t>Custom &gt; Counterbalance </a:t>
            </a:r>
            <a:pPr algn="l" indent="0" marL="0">
              <a:lnSpc>
                <a:spcPts val="1550"/>
              </a:lnSpc>
              <a:buNone/>
            </a:pPr>
            <a:r>
              <a:rPr lang="en-US" sz="1200" dirty="0">
                <a:solidFill>
                  <a:srgbClr val="272525"/>
                </a:solidFill>
                <a:latin typeface="Inter" pitchFamily="34" charset="0"/>
                <a:ea typeface="Inter" pitchFamily="34" charset="-122"/>
                <a:cs typeface="Inter" pitchFamily="34" charset="-120"/>
              </a:rPr>
              <a:t>from the component panel and adding that counterbalance component to the start of your flow.</a:t>
            </a:r>
            <a:endParaRPr lang="en-US" sz="1200" dirty="0"/>
          </a:p>
        </p:txBody>
      </p:sp>
      <p:pic>
        <p:nvPicPr>
          <p:cNvPr id="6" name="Image 1" descr="preencoded.png">    </p:cNvPr>
          <p:cNvPicPr>
            <a:picLocks noChangeAspect="1"/>
          </p:cNvPicPr>
          <p:nvPr/>
        </p:nvPicPr>
        <p:blipFill>
          <a:blip r:embed="rId2"/>
          <a:stretch>
            <a:fillRect/>
          </a:stretch>
        </p:blipFill>
        <p:spPr>
          <a:xfrm>
            <a:off x="7509272" y="1649016"/>
            <a:ext cx="4170878" cy="1331833"/>
          </a:xfrm>
          <a:prstGeom prst="rect">
            <a:avLst/>
          </a:prstGeom>
        </p:spPr>
      </p:pic>
      <p:sp>
        <p:nvSpPr>
          <p:cNvPr id="7" name="Text 3"/>
          <p:cNvSpPr/>
          <p:nvPr/>
        </p:nvSpPr>
        <p:spPr>
          <a:xfrm>
            <a:off x="7509272" y="3087291"/>
            <a:ext cx="4170878" cy="573167"/>
          </a:xfrm>
          <a:prstGeom prst="rect">
            <a:avLst/>
          </a:prstGeom>
          <a:noFill/>
          <a:ln/>
        </p:spPr>
        <p:txBody>
          <a:bodyPr wrap="square" lIns="0" tIns="0" rIns="0" bIns="0" rtlCol="0" anchor="t"/>
          <a:lstStyle/>
          <a:p>
            <a:pPr algn="l" indent="0" marL="0">
              <a:lnSpc>
                <a:spcPts val="2250"/>
              </a:lnSpc>
              <a:buNone/>
            </a:pPr>
            <a:r>
              <a:rPr lang="en-US" sz="1800" b="1" dirty="0">
                <a:solidFill>
                  <a:srgbClr val="000000"/>
                </a:solidFill>
                <a:latin typeface="Inter Bold" pitchFamily="34" charset="0"/>
                <a:ea typeface="Inter Bold" pitchFamily="34" charset="-122"/>
                <a:cs typeface="Inter Bold" pitchFamily="34" charset="-120"/>
              </a:rPr>
              <a:t>Set up your counterbalance shelf record</a:t>
            </a:r>
            <a:endParaRPr lang="en-US" sz="1800" dirty="0"/>
          </a:p>
        </p:txBody>
      </p:sp>
      <p:sp>
        <p:nvSpPr>
          <p:cNvPr id="8" name="Text 4"/>
          <p:cNvSpPr/>
          <p:nvPr/>
        </p:nvSpPr>
        <p:spPr>
          <a:xfrm>
            <a:off x="7509272" y="3755112"/>
            <a:ext cx="4170878" cy="396002"/>
          </a:xfrm>
          <a:prstGeom prst="rect">
            <a:avLst/>
          </a:prstGeom>
          <a:noFill/>
          <a:ln/>
        </p:spPr>
        <p:txBody>
          <a:bodyPr wrap="square" lIns="0" tIns="0" rIns="0" bIns="0" rtlCol="0" anchor="t"/>
          <a:lstStyle/>
          <a:p>
            <a:pPr algn="l" indent="0" marL="0">
              <a:lnSpc>
                <a:spcPts val="1550"/>
              </a:lnSpc>
              <a:buNone/>
            </a:pPr>
            <a:r>
              <a:rPr lang="en-US" sz="1200" dirty="0">
                <a:solidFill>
                  <a:srgbClr val="272525"/>
                </a:solidFill>
                <a:latin typeface="Inter" pitchFamily="34" charset="0"/>
                <a:ea typeface="Inter" pitchFamily="34" charset="-122"/>
                <a:cs typeface="Inter" pitchFamily="34" charset="-120"/>
              </a:rPr>
              <a:t>To use counterbalancing online you also need a shelf record set up on Pavlovia. </a:t>
            </a:r>
            <a:endParaRPr lang="en-US" sz="1200" dirty="0"/>
          </a:p>
        </p:txBody>
      </p:sp>
      <p:sp>
        <p:nvSpPr>
          <p:cNvPr id="9" name="Text 5"/>
          <p:cNvSpPr/>
          <p:nvPr/>
        </p:nvSpPr>
        <p:spPr>
          <a:xfrm>
            <a:off x="7509272" y="4236244"/>
            <a:ext cx="4170878" cy="1188006"/>
          </a:xfrm>
          <a:prstGeom prst="rect">
            <a:avLst/>
          </a:prstGeom>
          <a:noFill/>
          <a:ln/>
        </p:spPr>
        <p:txBody>
          <a:bodyPr wrap="square" lIns="0" tIns="0" rIns="0" bIns="0" rtlCol="0" anchor="t"/>
          <a:lstStyle/>
          <a:p>
            <a:pPr algn="l" indent="0" marL="0">
              <a:lnSpc>
                <a:spcPts val="1550"/>
              </a:lnSpc>
              <a:buNone/>
            </a:pPr>
            <a:r>
              <a:rPr lang="en-US" sz="1200" dirty="0">
                <a:solidFill>
                  <a:srgbClr val="272525"/>
                </a:solidFill>
                <a:latin typeface="Inter" pitchFamily="34" charset="0"/>
                <a:ea typeface="Inter" pitchFamily="34" charset="-122"/>
                <a:cs typeface="Inter" pitchFamily="34" charset="-120"/>
              </a:rPr>
              <a:t>You can access the shelf via Dashboard &gt; Shelf. You want to add a record, set the scope to "experiment" and select the experiment you will interact with. For "Type" select "counterbalance. Ensure that the group names correspond with the group names your experiment is expecting (in this case "0" and "1").</a:t>
            </a:r>
            <a:endParaRPr lang="en-US" sz="1200" dirty="0"/>
          </a:p>
        </p:txBody>
      </p:sp>
      <p:sp>
        <p:nvSpPr>
          <p:cNvPr id="10" name="Shape 6"/>
          <p:cNvSpPr/>
          <p:nvPr/>
        </p:nvSpPr>
        <p:spPr>
          <a:xfrm>
            <a:off x="2957870" y="6220182"/>
            <a:ext cx="8714661" cy="1086445"/>
          </a:xfrm>
          <a:prstGeom prst="roundRect">
            <a:avLst>
              <a:gd name="adj" fmla="val 5910"/>
            </a:avLst>
          </a:prstGeom>
          <a:solidFill>
            <a:srgbClr val="FCF2B5"/>
          </a:solidFill>
          <a:ln/>
        </p:spPr>
      </p:sp>
      <p:pic>
        <p:nvPicPr>
          <p:cNvPr id="11" name="Image 2" descr="preencoded.png">    </p:cNvPr>
          <p:cNvPicPr>
            <a:picLocks noChangeAspect="1"/>
          </p:cNvPicPr>
          <p:nvPr/>
        </p:nvPicPr>
        <p:blipFill>
          <a:blip r:embed="rId3"/>
          <a:stretch>
            <a:fillRect/>
          </a:stretch>
        </p:blipFill>
        <p:spPr>
          <a:xfrm>
            <a:off x="3110746" y="6422231"/>
            <a:ext cx="191095" cy="152876"/>
          </a:xfrm>
          <a:prstGeom prst="rect">
            <a:avLst/>
          </a:prstGeom>
        </p:spPr>
      </p:pic>
      <p:sp>
        <p:nvSpPr>
          <p:cNvPr id="12" name="Text 7"/>
          <p:cNvSpPr/>
          <p:nvPr/>
        </p:nvSpPr>
        <p:spPr>
          <a:xfrm>
            <a:off x="3454718" y="6353056"/>
            <a:ext cx="8064937" cy="792004"/>
          </a:xfrm>
          <a:prstGeom prst="rect">
            <a:avLst/>
          </a:prstGeom>
          <a:noFill/>
          <a:ln/>
        </p:spPr>
        <p:txBody>
          <a:bodyPr wrap="square" lIns="0" tIns="0" rIns="0" bIns="0" rtlCol="0" anchor="t"/>
          <a:lstStyle/>
          <a:p>
            <a:pPr algn="l" indent="0" marL="0">
              <a:lnSpc>
                <a:spcPts val="1550"/>
              </a:lnSpc>
              <a:buNone/>
            </a:pPr>
            <a:r>
              <a:rPr lang="en-US" sz="1200" dirty="0">
                <a:solidFill>
                  <a:srgbClr val="000000"/>
                </a:solidFill>
                <a:latin typeface="Inter" pitchFamily="34" charset="0"/>
                <a:ea typeface="Inter" pitchFamily="34" charset="-122"/>
                <a:cs typeface="Inter" pitchFamily="34" charset="-120"/>
              </a:rPr>
              <a:t>If you are using the counterbalance component online, try to recruit sequentially (e.g. on Prolific limit the number of participants that can simultaneously access your experiment to 1). This is because in the current release 2024.2.2, we are aware of </a:t>
            </a:r>
            <a:pPr algn="l" indent="0" marL="0">
              <a:lnSpc>
                <a:spcPts val="1550"/>
              </a:lnSpc>
              <a:buNone/>
            </a:pPr>
            <a:r>
              <a:rPr lang="en-US" sz="1200" u="sng" dirty="0">
                <a:solidFill>
                  <a:srgbClr val="4950BC"/>
                </a:solidFill>
                <a:latin typeface="Inter" pitchFamily="34" charset="0"/>
                <a:ea typeface="Inter" pitchFamily="34" charset="-122"/>
                <a:cs typeface="Inter" pitchFamily="34" charset="-120"/>
                <a:hlinkClick r:id="rId4" invalidUrl="" action="" tgtFrame="" tooltip="" history="1" highlightClick="0" endSnd="0">
                  <a:extLst>
                    <a:ext uri="{A12FA001-AC4F-418D-AE19-62706E023703}">
                      <ahyp:hlinkClr xmlns:ahyp="http://schemas.microsoft.com/office/drawing/2018/hyperlinkcolor" val="tx"/>
                    </a:ext>
                  </a:extLst>
                </a:hlinkClick>
              </a:rPr>
              <a:t>some reported instances </a:t>
            </a:r>
            <a:pPr algn="l" indent="0" marL="0">
              <a:lnSpc>
                <a:spcPts val="1550"/>
              </a:lnSpc>
              <a:buNone/>
            </a:pPr>
            <a:r>
              <a:rPr lang="en-US" sz="1200" dirty="0">
                <a:solidFill>
                  <a:srgbClr val="000000"/>
                </a:solidFill>
                <a:latin typeface="Inter" pitchFamily="34" charset="0"/>
                <a:ea typeface="Inter" pitchFamily="34" charset="-122"/>
                <a:cs typeface="Inter" pitchFamily="34" charset="-120"/>
              </a:rPr>
              <a:t>where two participants trying to simultaneously access the Shelf at once results in the Shelf "locking". We are working on a solution for this for the next release. </a:t>
            </a:r>
            <a:endParaRPr lang="en-US"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1055608" y="641866"/>
            <a:ext cx="9578816" cy="686395"/>
          </a:xfrm>
          <a:prstGeom prst="rect">
            <a:avLst/>
          </a:prstGeom>
          <a:noFill/>
          <a:ln/>
        </p:spPr>
        <p:txBody>
          <a:bodyPr wrap="none" lIns="0" tIns="0" rIns="0" bIns="0" rtlCol="0" anchor="t"/>
          <a:lstStyle/>
          <a:p>
            <a:pPr algn="l" indent="0" marL="0">
              <a:lnSpc>
                <a:spcPts val="5400"/>
              </a:lnSpc>
              <a:buNone/>
            </a:pPr>
            <a:r>
              <a:rPr lang="en-US" sz="4300" b="1" dirty="0">
                <a:solidFill>
                  <a:srgbClr val="000000"/>
                </a:solidFill>
                <a:latin typeface="Inter Bold" pitchFamily="34" charset="0"/>
                <a:ea typeface="Inter Bold" pitchFamily="34" charset="-122"/>
                <a:cs typeface="Inter Bold" pitchFamily="34" charset="-120"/>
              </a:rPr>
              <a:t>Multisession testing using the Shelf</a:t>
            </a:r>
            <a:endParaRPr lang="en-US" sz="4300" dirty="0"/>
          </a:p>
        </p:txBody>
      </p:sp>
      <p:sp>
        <p:nvSpPr>
          <p:cNvPr id="3" name="Text 1"/>
          <p:cNvSpPr/>
          <p:nvPr/>
        </p:nvSpPr>
        <p:spPr>
          <a:xfrm>
            <a:off x="1055608" y="1816656"/>
            <a:ext cx="2772251" cy="823436"/>
          </a:xfrm>
          <a:prstGeom prst="rect">
            <a:avLst/>
          </a:prstGeom>
          <a:noFill/>
          <a:ln/>
        </p:spPr>
        <p:txBody>
          <a:bodyPr wrap="square" lIns="0" tIns="0" rIns="0" bIns="0" rtlCol="0" anchor="t"/>
          <a:lstStyle/>
          <a:p>
            <a:pPr algn="l" indent="0" marL="0">
              <a:lnSpc>
                <a:spcPts val="3200"/>
              </a:lnSpc>
              <a:buNone/>
            </a:pPr>
            <a:r>
              <a:rPr lang="en-US" sz="2550" b="1" dirty="0">
                <a:solidFill>
                  <a:srgbClr val="000000"/>
                </a:solidFill>
                <a:latin typeface="Inter Bold" pitchFamily="34" charset="0"/>
                <a:ea typeface="Inter Bold" pitchFamily="34" charset="-122"/>
                <a:cs typeface="Inter Bold" pitchFamily="34" charset="-120"/>
              </a:rPr>
              <a:t>Set up your Shelf record</a:t>
            </a:r>
            <a:endParaRPr lang="en-US" sz="2550" dirty="0"/>
          </a:p>
        </p:txBody>
      </p:sp>
      <p:sp>
        <p:nvSpPr>
          <p:cNvPr id="4" name="Text 2"/>
          <p:cNvSpPr/>
          <p:nvPr/>
        </p:nvSpPr>
        <p:spPr>
          <a:xfrm>
            <a:off x="1055608" y="2835473"/>
            <a:ext cx="2772251" cy="332065"/>
          </a:xfrm>
          <a:prstGeom prst="rect">
            <a:avLst/>
          </a:prstGeom>
          <a:noFill/>
          <a:ln/>
        </p:spPr>
        <p:txBody>
          <a:bodyPr wrap="none" lIns="0" tIns="0" rIns="0" bIns="0" rtlCol="0" anchor="t"/>
          <a:lstStyle/>
          <a:p>
            <a:pPr algn="l" indent="0" marL="0">
              <a:lnSpc>
                <a:spcPts val="2600"/>
              </a:lnSpc>
              <a:buNone/>
            </a:pPr>
            <a:r>
              <a:rPr lang="en-US" sz="1700" dirty="0">
                <a:solidFill>
                  <a:srgbClr val="272525"/>
                </a:solidFill>
                <a:latin typeface="Inter" pitchFamily="34" charset="0"/>
                <a:ea typeface="Inter" pitchFamily="34" charset="-122"/>
                <a:cs typeface="Inter" pitchFamily="34" charset="-120"/>
              </a:rPr>
              <a:t>Add a Shelf record:</a:t>
            </a:r>
            <a:endParaRPr lang="en-US" sz="1700" dirty="0"/>
          </a:p>
        </p:txBody>
      </p:sp>
      <p:sp>
        <p:nvSpPr>
          <p:cNvPr id="5" name="Text 3"/>
          <p:cNvSpPr/>
          <p:nvPr/>
        </p:nvSpPr>
        <p:spPr>
          <a:xfrm>
            <a:off x="1055608" y="3343275"/>
            <a:ext cx="2772251" cy="1472565"/>
          </a:xfrm>
          <a:prstGeom prst="rect">
            <a:avLst/>
          </a:prstGeom>
          <a:noFill/>
          <a:ln/>
        </p:spPr>
        <p:txBody>
          <a:bodyPr wrap="square" lIns="0" tIns="0" rIns="0" bIns="0" rtlCol="0" anchor="t"/>
          <a:lstStyle/>
          <a:p>
            <a:pPr algn="l" marL="342900" indent="-342900">
              <a:lnSpc>
                <a:spcPts val="2600"/>
              </a:lnSpc>
              <a:buSzPct val="100000"/>
              <a:buChar char="•"/>
            </a:pPr>
            <a:r>
              <a:rPr lang="en-US" sz="1700" b="1" dirty="0">
                <a:solidFill>
                  <a:srgbClr val="272525"/>
                </a:solidFill>
                <a:latin typeface="Inter" pitchFamily="34" charset="0"/>
                <a:ea typeface="Inter" pitchFamily="34" charset="-122"/>
                <a:cs typeface="Inter" pitchFamily="34" charset="-120"/>
              </a:rPr>
              <a:t>Scope:</a:t>
            </a:r>
            <a:pPr algn="l" indent="0" marL="0">
              <a:lnSpc>
                <a:spcPts val="2600"/>
              </a:lnSpc>
              <a:buNone/>
            </a:pPr>
            <a:r>
              <a:rPr lang="en-US" sz="1700" dirty="0">
                <a:solidFill>
                  <a:srgbClr val="272525"/>
                </a:solidFill>
                <a:latin typeface="Inter" pitchFamily="34" charset="0"/>
                <a:ea typeface="Inter" pitchFamily="34" charset="-122"/>
                <a:cs typeface="Inter" pitchFamily="34" charset="-120"/>
              </a:rPr>
              <a:t> Experiment &gt; Your experiment.</a:t>
            </a:r>
            <a:endParaRPr lang="en-US" sz="1700" dirty="0"/>
          </a:p>
          <a:p>
            <a:pPr algn="l" marL="342900" indent="-342900">
              <a:lnSpc>
                <a:spcPts val="2600"/>
              </a:lnSpc>
              <a:buSzPct val="100000"/>
              <a:buChar char="•"/>
            </a:pPr>
            <a:r>
              <a:rPr lang="en-US" sz="1700" b="1" dirty="0">
                <a:solidFill>
                  <a:srgbClr val="272525"/>
                </a:solidFill>
                <a:latin typeface="Inter" pitchFamily="34" charset="0"/>
                <a:ea typeface="Inter" pitchFamily="34" charset="-122"/>
                <a:cs typeface="Inter" pitchFamily="34" charset="-120"/>
              </a:rPr>
              <a:t>Type:</a:t>
            </a:r>
            <a:pPr algn="l" indent="0" marL="0">
              <a:lnSpc>
                <a:spcPts val="2600"/>
              </a:lnSpc>
              <a:buNone/>
            </a:pPr>
            <a:r>
              <a:rPr lang="en-US" sz="1700" dirty="0">
                <a:solidFill>
                  <a:srgbClr val="272525"/>
                </a:solidFill>
                <a:latin typeface="Inter" pitchFamily="34" charset="0"/>
                <a:ea typeface="Inter" pitchFamily="34" charset="-122"/>
                <a:cs typeface="Inter" pitchFamily="34" charset="-120"/>
              </a:rPr>
              <a:t> List</a:t>
            </a:r>
            <a:endParaRPr lang="en-US" sz="1700" dirty="0"/>
          </a:p>
          <a:p>
            <a:pPr algn="l" marL="342900" indent="-342900">
              <a:lnSpc>
                <a:spcPts val="2600"/>
              </a:lnSpc>
              <a:buSzPct val="100000"/>
              <a:buChar char="•"/>
            </a:pPr>
            <a:r>
              <a:rPr lang="en-US" sz="1700" b="1" dirty="0">
                <a:solidFill>
                  <a:srgbClr val="272525"/>
                </a:solidFill>
                <a:latin typeface="Inter" pitchFamily="34" charset="0"/>
                <a:ea typeface="Inter" pitchFamily="34" charset="-122"/>
                <a:cs typeface="Inter" pitchFamily="34" charset="-120"/>
              </a:rPr>
              <a:t>Value:</a:t>
            </a:r>
            <a:pPr algn="l" indent="0" marL="0">
              <a:lnSpc>
                <a:spcPts val="2600"/>
              </a:lnSpc>
              <a:buNone/>
            </a:pPr>
            <a:r>
              <a:rPr lang="en-US" sz="1700" dirty="0">
                <a:solidFill>
                  <a:srgbClr val="272525"/>
                </a:solidFill>
                <a:latin typeface="Inter" pitchFamily="34" charset="0"/>
                <a:ea typeface="Inter" pitchFamily="34" charset="-122"/>
                <a:cs typeface="Inter" pitchFamily="34" charset="-120"/>
              </a:rPr>
              <a:t> An empty list </a:t>
            </a:r>
            <a:pPr algn="l" indent="0" marL="0">
              <a:lnSpc>
                <a:spcPts val="2600"/>
              </a:lnSpc>
              <a:buNone/>
            </a:pPr>
            <a:r>
              <a:rPr lang="en-US" sz="1700" dirty="0">
                <a:solidFill>
                  <a:srgbClr val="272525"/>
                </a:solidFill>
                <a:highlight>
                  <a:srgbClr val="F2F2F2"/>
                </a:highlight>
                <a:latin typeface="Consolas" pitchFamily="34" charset="0"/>
                <a:ea typeface="Consolas" pitchFamily="34" charset="-122"/>
                <a:cs typeface="Consolas" pitchFamily="34" charset="-120"/>
              </a:rPr>
              <a:t>[]</a:t>
            </a:r>
            <a:endParaRPr lang="en-US" sz="1700" dirty="0"/>
          </a:p>
        </p:txBody>
      </p:sp>
      <p:pic>
        <p:nvPicPr>
          <p:cNvPr id="6" name="Image 0" descr="preencoded.png">    </p:cNvPr>
          <p:cNvPicPr>
            <a:picLocks noChangeAspect="1"/>
          </p:cNvPicPr>
          <p:nvPr/>
        </p:nvPicPr>
        <p:blipFill>
          <a:blip r:embed="rId1"/>
          <a:stretch>
            <a:fillRect/>
          </a:stretch>
        </p:blipFill>
        <p:spPr>
          <a:xfrm>
            <a:off x="4371261" y="1841063"/>
            <a:ext cx="3684865" cy="2164199"/>
          </a:xfrm>
          <a:prstGeom prst="rect">
            <a:avLst/>
          </a:prstGeom>
        </p:spPr>
      </p:pic>
      <p:sp>
        <p:nvSpPr>
          <p:cNvPr id="7" name="Text 4"/>
          <p:cNvSpPr/>
          <p:nvPr/>
        </p:nvSpPr>
        <p:spPr>
          <a:xfrm>
            <a:off x="4371261" y="4225052"/>
            <a:ext cx="3684865" cy="823436"/>
          </a:xfrm>
          <a:prstGeom prst="rect">
            <a:avLst/>
          </a:prstGeom>
          <a:noFill/>
          <a:ln/>
        </p:spPr>
        <p:txBody>
          <a:bodyPr wrap="square" lIns="0" tIns="0" rIns="0" bIns="0" rtlCol="0" anchor="t"/>
          <a:lstStyle/>
          <a:p>
            <a:pPr algn="l" indent="0" marL="0">
              <a:lnSpc>
                <a:spcPts val="3200"/>
              </a:lnSpc>
              <a:buNone/>
            </a:pPr>
            <a:r>
              <a:rPr lang="en-US" sz="2550" b="1" dirty="0">
                <a:solidFill>
                  <a:srgbClr val="000000"/>
                </a:solidFill>
                <a:latin typeface="Inter Bold" pitchFamily="34" charset="0"/>
                <a:ea typeface="Inter Bold" pitchFamily="34" charset="-122"/>
                <a:cs typeface="Inter Bold" pitchFamily="34" charset="-120"/>
              </a:rPr>
              <a:t>Add a routine to your experiment</a:t>
            </a:r>
            <a:endParaRPr lang="en-US" sz="2550" dirty="0"/>
          </a:p>
        </p:txBody>
      </p:sp>
      <p:sp>
        <p:nvSpPr>
          <p:cNvPr id="8" name="Text 5"/>
          <p:cNvSpPr/>
          <p:nvPr/>
        </p:nvSpPr>
        <p:spPr>
          <a:xfrm>
            <a:off x="4371261" y="5243870"/>
            <a:ext cx="3684865" cy="1660327"/>
          </a:xfrm>
          <a:prstGeom prst="rect">
            <a:avLst/>
          </a:prstGeom>
          <a:noFill/>
          <a:ln/>
        </p:spPr>
        <p:txBody>
          <a:bodyPr wrap="square" lIns="0" tIns="0" rIns="0" bIns="0" rtlCol="0" anchor="t"/>
          <a:lstStyle/>
          <a:p>
            <a:pPr algn="l" indent="0" marL="0">
              <a:lnSpc>
                <a:spcPts val="2600"/>
              </a:lnSpc>
              <a:buNone/>
            </a:pPr>
            <a:r>
              <a:rPr lang="en-US" sz="1700" dirty="0">
                <a:solidFill>
                  <a:srgbClr val="272525"/>
                </a:solidFill>
                <a:latin typeface="Inter" pitchFamily="34" charset="0"/>
                <a:ea typeface="Inter" pitchFamily="34" charset="-122"/>
                <a:cs typeface="Inter" pitchFamily="34" charset="-120"/>
              </a:rPr>
              <a:t>There is a template routine to get you started using the shelf for multisession testing. From templates select Online &gt; multi_session.</a:t>
            </a:r>
            <a:endParaRPr lang="en-US" sz="1700" dirty="0"/>
          </a:p>
        </p:txBody>
      </p:sp>
      <p:sp>
        <p:nvSpPr>
          <p:cNvPr id="9" name="Text 6"/>
          <p:cNvSpPr/>
          <p:nvPr/>
        </p:nvSpPr>
        <p:spPr>
          <a:xfrm>
            <a:off x="4371261" y="7079933"/>
            <a:ext cx="3684865" cy="332065"/>
          </a:xfrm>
          <a:prstGeom prst="rect">
            <a:avLst/>
          </a:prstGeom>
          <a:noFill/>
          <a:ln/>
        </p:spPr>
        <p:txBody>
          <a:bodyPr wrap="none" lIns="0" tIns="0" rIns="0" bIns="0" rtlCol="0" anchor="t"/>
          <a:lstStyle/>
          <a:p>
            <a:pPr algn="l" indent="0" marL="0">
              <a:lnSpc>
                <a:spcPts val="2600"/>
              </a:lnSpc>
              <a:buNone/>
            </a:pPr>
            <a:endParaRPr lang="en-US" sz="1700" dirty="0"/>
          </a:p>
        </p:txBody>
      </p:sp>
      <p:sp>
        <p:nvSpPr>
          <p:cNvPr id="10" name="Text 7"/>
          <p:cNvSpPr/>
          <p:nvPr/>
        </p:nvSpPr>
        <p:spPr>
          <a:xfrm>
            <a:off x="8599527" y="1816656"/>
            <a:ext cx="4990386" cy="1235154"/>
          </a:xfrm>
          <a:prstGeom prst="rect">
            <a:avLst/>
          </a:prstGeom>
          <a:noFill/>
          <a:ln/>
        </p:spPr>
        <p:txBody>
          <a:bodyPr wrap="square" lIns="0" tIns="0" rIns="0" bIns="0" rtlCol="0" anchor="t"/>
          <a:lstStyle/>
          <a:p>
            <a:pPr algn="l" indent="0" marL="0">
              <a:lnSpc>
                <a:spcPts val="3200"/>
              </a:lnSpc>
              <a:buNone/>
            </a:pPr>
            <a:r>
              <a:rPr lang="en-US" sz="2550" b="1" dirty="0">
                <a:solidFill>
                  <a:srgbClr val="000000"/>
                </a:solidFill>
                <a:latin typeface="Inter Bold" pitchFamily="34" charset="0"/>
                <a:ea typeface="Inter Bold" pitchFamily="34" charset="-122"/>
                <a:cs typeface="Inter Bold" pitchFamily="34" charset="-120"/>
              </a:rPr>
              <a:t>Update the code so that it interacts with your shelf record.</a:t>
            </a:r>
            <a:endParaRPr lang="en-US" sz="2550" dirty="0"/>
          </a:p>
        </p:txBody>
      </p:sp>
      <p:sp>
        <p:nvSpPr>
          <p:cNvPr id="11" name="Text 8"/>
          <p:cNvSpPr/>
          <p:nvPr/>
        </p:nvSpPr>
        <p:spPr>
          <a:xfrm>
            <a:off x="8599527" y="3247192"/>
            <a:ext cx="4990386" cy="671751"/>
          </a:xfrm>
          <a:prstGeom prst="rect">
            <a:avLst/>
          </a:prstGeom>
          <a:noFill/>
          <a:ln/>
        </p:spPr>
        <p:txBody>
          <a:bodyPr wrap="square" lIns="0" tIns="0" rIns="0" bIns="0" rtlCol="0" anchor="t"/>
          <a:lstStyle/>
          <a:p>
            <a:pPr algn="l" indent="0" marL="0">
              <a:lnSpc>
                <a:spcPts val="2600"/>
              </a:lnSpc>
              <a:buNone/>
            </a:pPr>
            <a:r>
              <a:rPr lang="en-US" sz="1700" dirty="0">
                <a:solidFill>
                  <a:srgbClr val="272525"/>
                </a:solidFill>
                <a:latin typeface="Inter" pitchFamily="34" charset="0"/>
                <a:ea typeface="Inter" pitchFamily="34" charset="-122"/>
                <a:cs typeface="Inter" pitchFamily="34" charset="-120"/>
              </a:rPr>
              <a:t>Replace all instances of  </a:t>
            </a:r>
            <a:pPr algn="l" indent="0" marL="0">
              <a:lnSpc>
                <a:spcPts val="2600"/>
              </a:lnSpc>
              <a:buNone/>
            </a:pPr>
            <a:r>
              <a:rPr lang="en-US" sz="1700" dirty="0">
                <a:solidFill>
                  <a:srgbClr val="272525"/>
                </a:solidFill>
                <a:highlight>
                  <a:srgbClr val="F2F2F2"/>
                </a:highlight>
                <a:latin typeface="Consolas" pitchFamily="34" charset="0"/>
                <a:ea typeface="Consolas" pitchFamily="34" charset="-122"/>
                <a:cs typeface="Consolas" pitchFamily="34" charset="-120"/>
              </a:rPr>
              <a:t>session_tracker</a:t>
            </a:r>
            <a:pPr algn="l" indent="0" marL="0">
              <a:lnSpc>
                <a:spcPts val="2600"/>
              </a:lnSpc>
              <a:buNone/>
            </a:pPr>
            <a:r>
              <a:rPr lang="en-US" sz="1700" dirty="0">
                <a:solidFill>
                  <a:srgbClr val="272525"/>
                </a:solidFill>
                <a:latin typeface="Inter" pitchFamily="34" charset="0"/>
                <a:ea typeface="Inter" pitchFamily="34" charset="-122"/>
                <a:cs typeface="Inter" pitchFamily="34" charset="-120"/>
              </a:rPr>
              <a:t> with the name of your shelf record.</a:t>
            </a:r>
            <a:endParaRPr lang="en-US" sz="1700" dirty="0"/>
          </a:p>
        </p:txBody>
      </p:sp>
      <p:sp>
        <p:nvSpPr>
          <p:cNvPr id="12" name="Shape 9"/>
          <p:cNvSpPr/>
          <p:nvPr/>
        </p:nvSpPr>
        <p:spPr>
          <a:xfrm>
            <a:off x="8599527" y="4138732"/>
            <a:ext cx="4990386" cy="2528173"/>
          </a:xfrm>
          <a:prstGeom prst="roundRect">
            <a:avLst>
              <a:gd name="adj" fmla="val 3649"/>
            </a:avLst>
          </a:prstGeom>
          <a:solidFill>
            <a:srgbClr val="FCF2B5"/>
          </a:solidFill>
          <a:ln/>
        </p:spPr>
      </p:sp>
      <p:pic>
        <p:nvPicPr>
          <p:cNvPr id="13" name="Image 1" descr="preencoded.png">    </p:cNvPr>
          <p:cNvPicPr>
            <a:picLocks noChangeAspect="1"/>
          </p:cNvPicPr>
          <p:nvPr/>
        </p:nvPicPr>
        <p:blipFill>
          <a:blip r:embed="rId2"/>
          <a:stretch>
            <a:fillRect/>
          </a:stretch>
        </p:blipFill>
        <p:spPr>
          <a:xfrm>
            <a:off x="8819078" y="4464844"/>
            <a:ext cx="274439" cy="219551"/>
          </a:xfrm>
          <a:prstGeom prst="rect">
            <a:avLst/>
          </a:prstGeom>
        </p:spPr>
      </p:pic>
      <p:sp>
        <p:nvSpPr>
          <p:cNvPr id="14" name="Text 10"/>
          <p:cNvSpPr/>
          <p:nvPr/>
        </p:nvSpPr>
        <p:spPr>
          <a:xfrm>
            <a:off x="9313069" y="4389001"/>
            <a:ext cx="4057293" cy="1992392"/>
          </a:xfrm>
          <a:prstGeom prst="rect">
            <a:avLst/>
          </a:prstGeom>
          <a:noFill/>
          <a:ln/>
        </p:spPr>
        <p:txBody>
          <a:bodyPr wrap="square" lIns="0" tIns="0" rIns="0" bIns="0" rtlCol="0" anchor="t"/>
          <a:lstStyle/>
          <a:p>
            <a:pPr algn="l" indent="0" marL="0">
              <a:lnSpc>
                <a:spcPts val="2600"/>
              </a:lnSpc>
              <a:buNone/>
            </a:pPr>
            <a:r>
              <a:rPr lang="en-US" sz="1700" dirty="0">
                <a:solidFill>
                  <a:srgbClr val="000000"/>
                </a:solidFill>
                <a:latin typeface="Inter" pitchFamily="34" charset="0"/>
                <a:ea typeface="Inter" pitchFamily="34" charset="-122"/>
                <a:cs typeface="Inter" pitchFamily="34" charset="-120"/>
              </a:rPr>
              <a:t>It can take a moment for your experiment to fetch values from the Shelf, so you might want to make the text in "multi_session" last longer (or infinite with a response to end the routine)</a:t>
            </a:r>
            <a:endParaRPr lang="en-US" sz="17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591026" y="1477089"/>
            <a:ext cx="5070157" cy="527685"/>
          </a:xfrm>
          <a:prstGeom prst="rect">
            <a:avLst/>
          </a:prstGeom>
          <a:noFill/>
          <a:ln/>
        </p:spPr>
        <p:txBody>
          <a:bodyPr wrap="none" lIns="0" tIns="0" rIns="0" bIns="0" rtlCol="0" anchor="t"/>
          <a:lstStyle/>
          <a:p>
            <a:pPr algn="l" indent="0" marL="0">
              <a:lnSpc>
                <a:spcPts val="4150"/>
              </a:lnSpc>
              <a:buNone/>
            </a:pPr>
            <a:r>
              <a:rPr lang="en-US" sz="3300" b="1" dirty="0">
                <a:solidFill>
                  <a:srgbClr val="000000"/>
                </a:solidFill>
                <a:latin typeface="Inter Bold" pitchFamily="34" charset="0"/>
                <a:ea typeface="Inter Bold" pitchFamily="34" charset="-122"/>
                <a:cs typeface="Inter Bold" pitchFamily="34" charset="-120"/>
              </a:rPr>
              <a:t>Using Git based features</a:t>
            </a:r>
            <a:endParaRPr lang="en-US" sz="3300" dirty="0"/>
          </a:p>
        </p:txBody>
      </p:sp>
      <p:sp>
        <p:nvSpPr>
          <p:cNvPr id="4" name="Text 1"/>
          <p:cNvSpPr/>
          <p:nvPr/>
        </p:nvSpPr>
        <p:spPr>
          <a:xfrm>
            <a:off x="591026" y="2178010"/>
            <a:ext cx="7961948" cy="454819"/>
          </a:xfrm>
          <a:prstGeom prst="rect">
            <a:avLst/>
          </a:prstGeom>
          <a:noFill/>
          <a:ln/>
        </p:spPr>
        <p:txBody>
          <a:bodyPr wrap="square" lIns="0" tIns="0" rIns="0" bIns="0" rtlCol="0" anchor="t"/>
          <a:lstStyle/>
          <a:p>
            <a:pPr algn="l" indent="0" marL="0">
              <a:lnSpc>
                <a:spcPts val="1750"/>
              </a:lnSpc>
              <a:buNone/>
            </a:pPr>
            <a:r>
              <a:rPr lang="en-US" sz="1300" dirty="0">
                <a:solidFill>
                  <a:srgbClr val="272525"/>
                </a:solidFill>
                <a:latin typeface="Inter" pitchFamily="34" charset="0"/>
                <a:ea typeface="Inter" pitchFamily="34" charset="-122"/>
                <a:cs typeface="Inter" pitchFamily="34" charset="-120"/>
              </a:rPr>
              <a:t>Pavlovia exists on a system known as </a:t>
            </a:r>
            <a:pPr algn="l" indent="0" marL="0">
              <a:lnSpc>
                <a:spcPts val="1750"/>
              </a:lnSpc>
              <a:buNone/>
            </a:pPr>
            <a:r>
              <a:rPr lang="en-US" sz="1300" u="sng" dirty="0">
                <a:solidFill>
                  <a:srgbClr val="4950BC"/>
                </a:solidFill>
                <a:latin typeface="Inter" pitchFamily="34" charset="0"/>
                <a:ea typeface="Inter" pitchFamily="34" charset="-122"/>
                <a:cs typeface="Inter" pitchFamily="34" charset="-120"/>
                <a:hlinkClick r:id="rId2" invalidUrl="" action="" tgtFrame="" tooltip="" history="1" highlightClick="0" endSnd="0">
                  <a:extLst>
                    <a:ext uri="{A12FA001-AC4F-418D-AE19-62706E023703}">
                      <ahyp:hlinkClr xmlns:ahyp="http://schemas.microsoft.com/office/drawing/2018/hyperlinkcolor" val="tx"/>
                    </a:ext>
                  </a:extLst>
                </a:hlinkClick>
              </a:rPr>
              <a:t>gitlab</a:t>
            </a:r>
            <a:pPr algn="l" indent="0" marL="0">
              <a:lnSpc>
                <a:spcPts val="1750"/>
              </a:lnSpc>
              <a:buNone/>
            </a:pPr>
            <a:r>
              <a:rPr lang="en-US" sz="1300" dirty="0">
                <a:solidFill>
                  <a:srgbClr val="272525"/>
                </a:solidFill>
                <a:latin typeface="Inter" pitchFamily="34" charset="0"/>
                <a:ea typeface="Inter" pitchFamily="34" charset="-122"/>
                <a:cs typeface="Inter" pitchFamily="34" charset="-120"/>
              </a:rPr>
              <a:t>. Gitlab is pretty feature rich, but it allows many neat features and control over your projects:</a:t>
            </a:r>
            <a:endParaRPr lang="en-US" sz="1300" dirty="0"/>
          </a:p>
        </p:txBody>
      </p:sp>
      <p:sp>
        <p:nvSpPr>
          <p:cNvPr id="5" name="Text 2"/>
          <p:cNvSpPr/>
          <p:nvPr/>
        </p:nvSpPr>
        <p:spPr>
          <a:xfrm>
            <a:off x="591026" y="2762726"/>
            <a:ext cx="7961948" cy="762953"/>
          </a:xfrm>
          <a:prstGeom prst="rect">
            <a:avLst/>
          </a:prstGeom>
          <a:noFill/>
          <a:ln/>
        </p:spPr>
        <p:txBody>
          <a:bodyPr wrap="square" lIns="0" tIns="0" rIns="0" bIns="0" rtlCol="0" anchor="t"/>
          <a:lstStyle/>
          <a:p>
            <a:pPr algn="l" marL="342900" indent="-342900">
              <a:lnSpc>
                <a:spcPts val="1750"/>
              </a:lnSpc>
              <a:buSzPct val="100000"/>
              <a:buChar char="•"/>
            </a:pPr>
            <a:r>
              <a:rPr lang="en-US" sz="1300" b="1" dirty="0">
                <a:solidFill>
                  <a:srgbClr val="272525"/>
                </a:solidFill>
                <a:latin typeface="Inter" pitchFamily="34" charset="0"/>
                <a:ea typeface="Inter" pitchFamily="34" charset="-122"/>
                <a:cs typeface="Inter" pitchFamily="34" charset="-120"/>
              </a:rPr>
              <a:t>Version control</a:t>
            </a:r>
            <a:pPr algn="l" indent="0" marL="0">
              <a:lnSpc>
                <a:spcPts val="1750"/>
              </a:lnSpc>
              <a:buNone/>
            </a:pPr>
            <a:r>
              <a:rPr lang="en-US" sz="1300" dirty="0">
                <a:solidFill>
                  <a:srgbClr val="272525"/>
                </a:solidFill>
                <a:latin typeface="Inter" pitchFamily="34" charset="0"/>
                <a:ea typeface="Inter" pitchFamily="34" charset="-122"/>
                <a:cs typeface="Inter" pitchFamily="34" charset="-120"/>
              </a:rPr>
              <a:t>: view the version history of your experiment, and restore old versions. </a:t>
            </a:r>
            <a:endParaRPr lang="en-US" sz="1300" dirty="0"/>
          </a:p>
          <a:p>
            <a:pPr algn="l" marL="342900" indent="-342900">
              <a:lnSpc>
                <a:spcPts val="1750"/>
              </a:lnSpc>
              <a:buSzPct val="100000"/>
              <a:buChar char="•"/>
            </a:pPr>
            <a:r>
              <a:rPr lang="en-US" sz="1300" b="1" dirty="0">
                <a:solidFill>
                  <a:srgbClr val="272525"/>
                </a:solidFill>
                <a:latin typeface="Inter" pitchFamily="34" charset="0"/>
                <a:ea typeface="Inter" pitchFamily="34" charset="-122"/>
                <a:cs typeface="Inter" pitchFamily="34" charset="-120"/>
              </a:rPr>
              <a:t>Collaboration</a:t>
            </a:r>
            <a:pPr algn="l" indent="0" marL="0">
              <a:lnSpc>
                <a:spcPts val="1750"/>
              </a:lnSpc>
              <a:buNone/>
            </a:pPr>
            <a:r>
              <a:rPr lang="en-US" sz="1300" dirty="0">
                <a:solidFill>
                  <a:srgbClr val="272525"/>
                </a:solidFill>
                <a:latin typeface="Inter" pitchFamily="34" charset="0"/>
                <a:ea typeface="Inter" pitchFamily="34" charset="-122"/>
                <a:cs typeface="Inter" pitchFamily="34" charset="-120"/>
              </a:rPr>
              <a:t>: Add team members or fork projects to groups.</a:t>
            </a:r>
            <a:endParaRPr lang="en-US" sz="1300" dirty="0"/>
          </a:p>
          <a:p>
            <a:pPr algn="l" marL="342900" indent="-342900">
              <a:lnSpc>
                <a:spcPts val="1750"/>
              </a:lnSpc>
              <a:buSzPct val="100000"/>
              <a:buChar char="•"/>
            </a:pPr>
            <a:r>
              <a:rPr lang="en-US" sz="1300" b="1" dirty="0">
                <a:solidFill>
                  <a:srgbClr val="272525"/>
                </a:solidFill>
                <a:latin typeface="Inter" pitchFamily="34" charset="0"/>
                <a:ea typeface="Inter" pitchFamily="34" charset="-122"/>
                <a:cs typeface="Inter" pitchFamily="34" charset="-120"/>
              </a:rPr>
              <a:t>Privacy settings</a:t>
            </a:r>
            <a:pPr algn="l" indent="0" marL="0">
              <a:lnSpc>
                <a:spcPts val="1750"/>
              </a:lnSpc>
              <a:buNone/>
            </a:pPr>
            <a:r>
              <a:rPr lang="en-US" sz="1300" dirty="0">
                <a:solidFill>
                  <a:srgbClr val="272525"/>
                </a:solidFill>
                <a:latin typeface="Inter" pitchFamily="34" charset="0"/>
                <a:ea typeface="Inter" pitchFamily="34" charset="-122"/>
                <a:cs typeface="Inter" pitchFamily="34" charset="-120"/>
              </a:rPr>
              <a:t>: Make your project public or private.</a:t>
            </a:r>
            <a:endParaRPr lang="en-US" sz="1300" dirty="0"/>
          </a:p>
        </p:txBody>
      </p:sp>
      <p:sp>
        <p:nvSpPr>
          <p:cNvPr id="6" name="Text 3"/>
          <p:cNvSpPr/>
          <p:nvPr/>
        </p:nvSpPr>
        <p:spPr>
          <a:xfrm>
            <a:off x="591026" y="3655576"/>
            <a:ext cx="7961948" cy="454819"/>
          </a:xfrm>
          <a:prstGeom prst="rect">
            <a:avLst/>
          </a:prstGeom>
          <a:noFill/>
          <a:ln/>
        </p:spPr>
        <p:txBody>
          <a:bodyPr wrap="square" lIns="0" tIns="0" rIns="0" bIns="0" rtlCol="0" anchor="t"/>
          <a:lstStyle/>
          <a:p>
            <a:pPr algn="l" indent="0" marL="0">
              <a:lnSpc>
                <a:spcPts val="1750"/>
              </a:lnSpc>
              <a:buNone/>
            </a:pPr>
            <a:r>
              <a:rPr lang="en-US" sz="1300" dirty="0">
                <a:solidFill>
                  <a:srgbClr val="272525"/>
                </a:solidFill>
                <a:latin typeface="Inter" pitchFamily="34" charset="0"/>
                <a:ea typeface="Inter" pitchFamily="34" charset="-122"/>
                <a:cs typeface="Inter" pitchFamily="34" charset="-120"/>
              </a:rPr>
              <a:t>You can access the gitlab repository of your project by selecting "View code" on your project dashboard. </a:t>
            </a:r>
            <a:endParaRPr lang="en-US" sz="1300" dirty="0"/>
          </a:p>
        </p:txBody>
      </p:sp>
      <p:pic>
        <p:nvPicPr>
          <p:cNvPr id="7" name="Image 1" descr="preencoded.png">    </p:cNvPr>
          <p:cNvPicPr>
            <a:picLocks noChangeAspect="1"/>
          </p:cNvPicPr>
          <p:nvPr/>
        </p:nvPicPr>
        <p:blipFill>
          <a:blip r:embed="rId3"/>
          <a:stretch>
            <a:fillRect/>
          </a:stretch>
        </p:blipFill>
        <p:spPr>
          <a:xfrm>
            <a:off x="591026" y="4240292"/>
            <a:ext cx="3102888" cy="1224201"/>
          </a:xfrm>
          <a:prstGeom prst="rect">
            <a:avLst/>
          </a:prstGeom>
        </p:spPr>
      </p:pic>
      <p:sp>
        <p:nvSpPr>
          <p:cNvPr id="8" name="Shape 4"/>
          <p:cNvSpPr/>
          <p:nvPr/>
        </p:nvSpPr>
        <p:spPr>
          <a:xfrm>
            <a:off x="591026" y="5594390"/>
            <a:ext cx="7961948" cy="800814"/>
          </a:xfrm>
          <a:prstGeom prst="roundRect">
            <a:avLst>
              <a:gd name="adj" fmla="val 8856"/>
            </a:avLst>
          </a:prstGeom>
          <a:solidFill>
            <a:srgbClr val="B6D6FC"/>
          </a:solidFill>
          <a:ln/>
        </p:spPr>
      </p:sp>
      <p:pic>
        <p:nvPicPr>
          <p:cNvPr id="9" name="Image 2" descr="preencoded.png">    </p:cNvPr>
          <p:cNvPicPr>
            <a:picLocks noChangeAspect="1"/>
          </p:cNvPicPr>
          <p:nvPr/>
        </p:nvPicPr>
        <p:blipFill>
          <a:blip r:embed="rId4"/>
          <a:stretch>
            <a:fillRect/>
          </a:stretch>
        </p:blipFill>
        <p:spPr>
          <a:xfrm>
            <a:off x="759857" y="5825252"/>
            <a:ext cx="210979" cy="168831"/>
          </a:xfrm>
          <a:prstGeom prst="rect">
            <a:avLst/>
          </a:prstGeom>
        </p:spPr>
      </p:pic>
      <p:sp>
        <p:nvSpPr>
          <p:cNvPr id="10" name="Text 5"/>
          <p:cNvSpPr/>
          <p:nvPr/>
        </p:nvSpPr>
        <p:spPr>
          <a:xfrm>
            <a:off x="1139666" y="5752028"/>
            <a:ext cx="7244477" cy="454819"/>
          </a:xfrm>
          <a:prstGeom prst="rect">
            <a:avLst/>
          </a:prstGeom>
          <a:noFill/>
          <a:ln/>
        </p:spPr>
        <p:txBody>
          <a:bodyPr wrap="square" lIns="0" tIns="0" rIns="0" bIns="0" rtlCol="0" anchor="t"/>
          <a:lstStyle/>
          <a:p>
            <a:pPr algn="l" indent="0" marL="0">
              <a:lnSpc>
                <a:spcPts val="1750"/>
              </a:lnSpc>
              <a:buNone/>
            </a:pPr>
            <a:r>
              <a:rPr lang="en-US" sz="1300" dirty="0">
                <a:solidFill>
                  <a:srgbClr val="000000"/>
                </a:solidFill>
                <a:latin typeface="Inter" pitchFamily="34" charset="0"/>
                <a:ea typeface="Inter" pitchFamily="34" charset="-122"/>
                <a:cs typeface="Inter" pitchFamily="34" charset="-120"/>
              </a:rPr>
              <a:t>Your pavlovia projects are private by default. They do not become public for sharing until you change this setting in gitlab.</a:t>
            </a:r>
            <a:endParaRPr lang="en-US" sz="1300" dirty="0"/>
          </a:p>
        </p:txBody>
      </p:sp>
      <p:sp>
        <p:nvSpPr>
          <p:cNvPr id="11" name="Text 6"/>
          <p:cNvSpPr/>
          <p:nvPr/>
        </p:nvSpPr>
        <p:spPr>
          <a:xfrm>
            <a:off x="591026" y="6525101"/>
            <a:ext cx="7961948" cy="227409"/>
          </a:xfrm>
          <a:prstGeom prst="rect">
            <a:avLst/>
          </a:prstGeom>
          <a:noFill/>
          <a:ln/>
        </p:spPr>
        <p:txBody>
          <a:bodyPr wrap="none" lIns="0" tIns="0" rIns="0" bIns="0" rtlCol="0" anchor="t"/>
          <a:lstStyle/>
          <a:p>
            <a:pPr algn="l" indent="0" marL="0">
              <a:lnSpc>
                <a:spcPts val="1750"/>
              </a:lnSpc>
              <a:buNone/>
            </a:pPr>
            <a:endParaRPr lang="en-US" sz="13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43545" y="1050727"/>
            <a:ext cx="5355907" cy="663893"/>
          </a:xfrm>
          <a:prstGeom prst="rect">
            <a:avLst/>
          </a:prstGeom>
          <a:noFill/>
          <a:ln/>
        </p:spPr>
        <p:txBody>
          <a:bodyPr wrap="none" lIns="0" tIns="0" rIns="0" bIns="0" rtlCol="0" anchor="t"/>
          <a:lstStyle/>
          <a:p>
            <a:pPr algn="l" indent="0" marL="0">
              <a:lnSpc>
                <a:spcPts val="5200"/>
              </a:lnSpc>
              <a:buNone/>
            </a:pPr>
            <a:r>
              <a:rPr lang="en-US" sz="4150" b="1" dirty="0">
                <a:solidFill>
                  <a:srgbClr val="000000"/>
                </a:solidFill>
                <a:latin typeface="Inter Bold" pitchFamily="34" charset="0"/>
                <a:ea typeface="Inter Bold" pitchFamily="34" charset="-122"/>
                <a:cs typeface="Inter Bold" pitchFamily="34" charset="-120"/>
              </a:rPr>
              <a:t>Version control in git</a:t>
            </a:r>
            <a:endParaRPr lang="en-US" sz="4150" dirty="0"/>
          </a:p>
        </p:txBody>
      </p:sp>
      <p:sp>
        <p:nvSpPr>
          <p:cNvPr id="4" name="Text 1"/>
          <p:cNvSpPr/>
          <p:nvPr/>
        </p:nvSpPr>
        <p:spPr>
          <a:xfrm>
            <a:off x="743545" y="1988820"/>
            <a:ext cx="7656909" cy="948333"/>
          </a:xfrm>
          <a:prstGeom prst="rect">
            <a:avLst/>
          </a:prstGeom>
          <a:noFill/>
          <a:ln/>
        </p:spPr>
        <p:txBody>
          <a:bodyPr wrap="square" lIns="0" tIns="0" rIns="0" bIns="0" rtlCol="0" anchor="t"/>
          <a:lstStyle/>
          <a:p>
            <a:pPr algn="l" indent="0" marL="0">
              <a:lnSpc>
                <a:spcPts val="2450"/>
              </a:lnSpc>
              <a:buNone/>
            </a:pPr>
            <a:r>
              <a:rPr lang="en-US" sz="1650" dirty="0">
                <a:solidFill>
                  <a:srgbClr val="272525"/>
                </a:solidFill>
                <a:latin typeface="Inter" pitchFamily="34" charset="0"/>
                <a:ea typeface="Inter" pitchFamily="34" charset="-122"/>
                <a:cs typeface="Inter" pitchFamily="34" charset="-120"/>
              </a:rPr>
              <a:t>You can view the version history of your experiment, by selecting "Repository" &gt; "Commits". This will show you a complete history of every change made to the experiment and when that change occurred. </a:t>
            </a:r>
            <a:endParaRPr lang="en-US" sz="1650" dirty="0"/>
          </a:p>
        </p:txBody>
      </p:sp>
      <p:pic>
        <p:nvPicPr>
          <p:cNvPr id="5" name="Image 1" descr="preencoded.png">    </p:cNvPr>
          <p:cNvPicPr>
            <a:picLocks noChangeAspect="1"/>
          </p:cNvPicPr>
          <p:nvPr/>
        </p:nvPicPr>
        <p:blipFill>
          <a:blip r:embed="rId2"/>
          <a:stretch>
            <a:fillRect/>
          </a:stretch>
        </p:blipFill>
        <p:spPr>
          <a:xfrm>
            <a:off x="743545" y="3142774"/>
            <a:ext cx="3965853" cy="2882146"/>
          </a:xfrm>
          <a:prstGeom prst="rect">
            <a:avLst/>
          </a:prstGeom>
        </p:spPr>
      </p:pic>
      <p:sp>
        <p:nvSpPr>
          <p:cNvPr id="6" name="Text 2"/>
          <p:cNvSpPr/>
          <p:nvPr/>
        </p:nvSpPr>
        <p:spPr>
          <a:xfrm>
            <a:off x="743545" y="6230541"/>
            <a:ext cx="7656909" cy="948333"/>
          </a:xfrm>
          <a:prstGeom prst="rect">
            <a:avLst/>
          </a:prstGeom>
          <a:noFill/>
          <a:ln/>
        </p:spPr>
        <p:txBody>
          <a:bodyPr wrap="square" lIns="0" tIns="0" rIns="0" bIns="0" rtlCol="0" anchor="t"/>
          <a:lstStyle/>
          <a:p>
            <a:pPr algn="l" indent="0" marL="0">
              <a:lnSpc>
                <a:spcPts val="2450"/>
              </a:lnSpc>
              <a:buNone/>
            </a:pPr>
            <a:r>
              <a:rPr lang="en-US" sz="1650" dirty="0">
                <a:solidFill>
                  <a:srgbClr val="272525"/>
                </a:solidFill>
                <a:latin typeface="Inter" pitchFamily="34" charset="0"/>
                <a:ea typeface="Inter" pitchFamily="34" charset="-122"/>
                <a:cs typeface="Inter" pitchFamily="34" charset="-120"/>
              </a:rPr>
              <a:t>You can select "Browse files" on any of the entries to access what the repository looked like at that point in the version history, this is useful if you want to retrieve an older version of the experiment. </a:t>
            </a:r>
            <a:endParaRPr lang="en-US" sz="16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864037" y="1513284"/>
            <a:ext cx="6172200" cy="771525"/>
          </a:xfrm>
          <a:prstGeom prst="rect">
            <a:avLst/>
          </a:prstGeom>
          <a:noFill/>
          <a:ln/>
        </p:spPr>
        <p:txBody>
          <a:bodyPr wrap="none" lIns="0" tIns="0" rIns="0" bIns="0" rtlCol="0" anchor="t"/>
          <a:lstStyle/>
          <a:p>
            <a:pPr algn="l" indent="0" marL="0">
              <a:lnSpc>
                <a:spcPts val="6050"/>
              </a:lnSpc>
              <a:buNone/>
            </a:pPr>
            <a:r>
              <a:rPr lang="en-US" sz="4850" b="1" dirty="0">
                <a:solidFill>
                  <a:srgbClr val="000000"/>
                </a:solidFill>
                <a:latin typeface="Inter Bold" pitchFamily="34" charset="0"/>
                <a:ea typeface="Inter Bold" pitchFamily="34" charset="-122"/>
                <a:cs typeface="Inter Bold" pitchFamily="34" charset="-120"/>
              </a:rPr>
              <a:t>Collaborations</a:t>
            </a:r>
            <a:endParaRPr lang="en-US" sz="4850" dirty="0"/>
          </a:p>
        </p:txBody>
      </p:sp>
      <p:sp>
        <p:nvSpPr>
          <p:cNvPr id="4" name="Text 1"/>
          <p:cNvSpPr/>
          <p:nvPr/>
        </p:nvSpPr>
        <p:spPr>
          <a:xfrm>
            <a:off x="864037" y="2655094"/>
            <a:ext cx="7415927" cy="790099"/>
          </a:xfrm>
          <a:prstGeom prst="rect">
            <a:avLst/>
          </a:prstGeom>
          <a:noFill/>
          <a:ln/>
        </p:spPr>
        <p:txBody>
          <a:bodyPr wrap="square" lIns="0" tIns="0" rIns="0" bIns="0" rtlCol="0" anchor="t"/>
          <a:lstStyle/>
          <a:p>
            <a:pPr algn="l" indent="0" marL="0">
              <a:lnSpc>
                <a:spcPts val="3100"/>
              </a:lnSpc>
              <a:buNone/>
            </a:pPr>
            <a:r>
              <a:rPr lang="en-US" sz="1900" dirty="0">
                <a:solidFill>
                  <a:srgbClr val="272525"/>
                </a:solidFill>
                <a:latin typeface="Inter" pitchFamily="34" charset="0"/>
                <a:ea typeface="Inter" pitchFamily="34" charset="-122"/>
                <a:cs typeface="Inter" pitchFamily="34" charset="-120"/>
              </a:rPr>
              <a:t>You can add team members to your project by selecting the "Members" option.</a:t>
            </a:r>
            <a:endParaRPr lang="en-US" sz="1900" dirty="0"/>
          </a:p>
        </p:txBody>
      </p:sp>
      <p:pic>
        <p:nvPicPr>
          <p:cNvPr id="5" name="Image 1" descr="preencoded.png">    </p:cNvPr>
          <p:cNvPicPr>
            <a:picLocks noChangeAspect="1"/>
          </p:cNvPicPr>
          <p:nvPr/>
        </p:nvPicPr>
        <p:blipFill>
          <a:blip r:embed="rId2"/>
          <a:stretch>
            <a:fillRect/>
          </a:stretch>
        </p:blipFill>
        <p:spPr>
          <a:xfrm>
            <a:off x="864037" y="3722846"/>
            <a:ext cx="3302079" cy="740569"/>
          </a:xfrm>
          <a:prstGeom prst="rect">
            <a:avLst/>
          </a:prstGeom>
        </p:spPr>
      </p:pic>
      <p:sp>
        <p:nvSpPr>
          <p:cNvPr id="6" name="Text 2"/>
          <p:cNvSpPr/>
          <p:nvPr/>
        </p:nvSpPr>
        <p:spPr>
          <a:xfrm>
            <a:off x="864037" y="4741069"/>
            <a:ext cx="7415927" cy="1975247"/>
          </a:xfrm>
          <a:prstGeom prst="rect">
            <a:avLst/>
          </a:prstGeom>
          <a:noFill/>
          <a:ln/>
        </p:spPr>
        <p:txBody>
          <a:bodyPr wrap="square" lIns="0" tIns="0" rIns="0" bIns="0" rtlCol="0" anchor="t"/>
          <a:lstStyle/>
          <a:p>
            <a:pPr algn="l" indent="0" marL="0">
              <a:lnSpc>
                <a:spcPts val="3100"/>
              </a:lnSpc>
              <a:buNone/>
            </a:pPr>
            <a:r>
              <a:rPr lang="en-US" sz="1900" dirty="0">
                <a:solidFill>
                  <a:srgbClr val="272525"/>
                </a:solidFill>
                <a:latin typeface="Inter" pitchFamily="34" charset="0"/>
                <a:ea typeface="Inter" pitchFamily="34" charset="-122"/>
                <a:cs typeface="Inter" pitchFamily="34" charset="-120"/>
              </a:rPr>
              <a:t>From here you can search for collaborators usernames and give them access. "Developer" access will mean that your participant has access to the experiment files "Maintainer" will mean that they have access but they can also delete the project. </a:t>
            </a:r>
            <a:endParaRPr lang="en-US" sz="19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864037" y="820103"/>
            <a:ext cx="7415927" cy="1543050"/>
          </a:xfrm>
          <a:prstGeom prst="rect">
            <a:avLst/>
          </a:prstGeom>
          <a:noFill/>
          <a:ln/>
        </p:spPr>
        <p:txBody>
          <a:bodyPr wrap="square" lIns="0" tIns="0" rIns="0" bIns="0" rtlCol="0" anchor="t"/>
          <a:lstStyle/>
          <a:p>
            <a:pPr algn="l" indent="0" marL="0">
              <a:lnSpc>
                <a:spcPts val="6050"/>
              </a:lnSpc>
              <a:buNone/>
            </a:pPr>
            <a:r>
              <a:rPr lang="en-US" sz="4850" b="1" dirty="0">
                <a:solidFill>
                  <a:srgbClr val="000000"/>
                </a:solidFill>
                <a:latin typeface="Inter Bold" pitchFamily="34" charset="0"/>
                <a:ea typeface="Inter Bold" pitchFamily="34" charset="-122"/>
                <a:cs typeface="Inter Bold" pitchFamily="34" charset="-120"/>
              </a:rPr>
              <a:t>Making your project public</a:t>
            </a:r>
            <a:endParaRPr lang="en-US" sz="4850" dirty="0"/>
          </a:p>
        </p:txBody>
      </p:sp>
      <p:sp>
        <p:nvSpPr>
          <p:cNvPr id="4" name="Text 1"/>
          <p:cNvSpPr/>
          <p:nvPr/>
        </p:nvSpPr>
        <p:spPr>
          <a:xfrm>
            <a:off x="864037" y="2733437"/>
            <a:ext cx="7415927" cy="790099"/>
          </a:xfrm>
          <a:prstGeom prst="rect">
            <a:avLst/>
          </a:prstGeom>
          <a:noFill/>
          <a:ln/>
        </p:spPr>
        <p:txBody>
          <a:bodyPr wrap="square" lIns="0" tIns="0" rIns="0" bIns="0" rtlCol="0" anchor="t"/>
          <a:lstStyle/>
          <a:p>
            <a:pPr algn="l" indent="0" marL="0">
              <a:lnSpc>
                <a:spcPts val="3100"/>
              </a:lnSpc>
              <a:buNone/>
            </a:pPr>
            <a:r>
              <a:rPr lang="en-US" sz="1900" dirty="0">
                <a:solidFill>
                  <a:srgbClr val="272525"/>
                </a:solidFill>
                <a:latin typeface="Inter" pitchFamily="34" charset="0"/>
                <a:ea typeface="Inter" pitchFamily="34" charset="-122"/>
                <a:cs typeface="Inter" pitchFamily="34" charset="-120"/>
              </a:rPr>
              <a:t>You can change your projects global settings through selecting the "Settings" option.</a:t>
            </a:r>
            <a:endParaRPr lang="en-US" sz="1900" dirty="0"/>
          </a:p>
        </p:txBody>
      </p:sp>
      <p:pic>
        <p:nvPicPr>
          <p:cNvPr id="5" name="Image 1" descr="preencoded.png">    </p:cNvPr>
          <p:cNvPicPr>
            <a:picLocks noChangeAspect="1"/>
          </p:cNvPicPr>
          <p:nvPr/>
        </p:nvPicPr>
        <p:blipFill>
          <a:blip r:embed="rId2"/>
          <a:stretch>
            <a:fillRect/>
          </a:stretch>
        </p:blipFill>
        <p:spPr>
          <a:xfrm>
            <a:off x="864037" y="3801189"/>
            <a:ext cx="3302079" cy="694253"/>
          </a:xfrm>
          <a:prstGeom prst="rect">
            <a:avLst/>
          </a:prstGeom>
        </p:spPr>
      </p:pic>
      <p:sp>
        <p:nvSpPr>
          <p:cNvPr id="6" name="Text 2"/>
          <p:cNvSpPr/>
          <p:nvPr/>
        </p:nvSpPr>
        <p:spPr>
          <a:xfrm>
            <a:off x="864037" y="4773097"/>
            <a:ext cx="7415927" cy="790099"/>
          </a:xfrm>
          <a:prstGeom prst="rect">
            <a:avLst/>
          </a:prstGeom>
          <a:noFill/>
          <a:ln/>
        </p:spPr>
        <p:txBody>
          <a:bodyPr wrap="square" lIns="0" tIns="0" rIns="0" bIns="0" rtlCol="0" anchor="t"/>
          <a:lstStyle/>
          <a:p>
            <a:pPr algn="l" indent="0" marL="0">
              <a:lnSpc>
                <a:spcPts val="3100"/>
              </a:lnSpc>
              <a:buNone/>
            </a:pPr>
            <a:r>
              <a:rPr lang="en-US" sz="1900" dirty="0">
                <a:solidFill>
                  <a:srgbClr val="272525"/>
                </a:solidFill>
                <a:latin typeface="Inter" pitchFamily="34" charset="0"/>
                <a:ea typeface="Inter" pitchFamily="34" charset="-122"/>
                <a:cs typeface="Inter" pitchFamily="34" charset="-120"/>
              </a:rPr>
              <a:t>From there you can change the Visibility to "Public" so that you can share your project and data with the world. </a:t>
            </a:r>
            <a:endParaRPr lang="en-US" sz="1900" dirty="0"/>
          </a:p>
        </p:txBody>
      </p:sp>
      <p:pic>
        <p:nvPicPr>
          <p:cNvPr id="7" name="Image 2" descr="preencoded.png">    </p:cNvPr>
          <p:cNvPicPr>
            <a:picLocks noChangeAspect="1"/>
          </p:cNvPicPr>
          <p:nvPr/>
        </p:nvPicPr>
        <p:blipFill>
          <a:blip r:embed="rId3"/>
          <a:stretch>
            <a:fillRect/>
          </a:stretch>
        </p:blipFill>
        <p:spPr>
          <a:xfrm>
            <a:off x="864037" y="5840849"/>
            <a:ext cx="7415927" cy="895826"/>
          </a:xfrm>
          <a:prstGeom prst="rect">
            <a:avLst/>
          </a:prstGeom>
        </p:spPr>
      </p:pic>
      <p:sp>
        <p:nvSpPr>
          <p:cNvPr id="8" name="Text 3"/>
          <p:cNvSpPr/>
          <p:nvPr/>
        </p:nvSpPr>
        <p:spPr>
          <a:xfrm>
            <a:off x="864037" y="7014329"/>
            <a:ext cx="7415927" cy="395049"/>
          </a:xfrm>
          <a:prstGeom prst="rect">
            <a:avLst/>
          </a:prstGeom>
          <a:noFill/>
          <a:ln/>
        </p:spPr>
        <p:txBody>
          <a:bodyPr wrap="none" lIns="0" tIns="0" rIns="0" bIns="0" rtlCol="0" anchor="t"/>
          <a:lstStyle/>
          <a:p>
            <a:pPr algn="l" indent="0" marL="0">
              <a:lnSpc>
                <a:spcPts val="3100"/>
              </a:lnSpc>
              <a:buNone/>
            </a:pPr>
            <a:endParaRPr lang="en-US" sz="19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3086100"/>
          </a:xfrm>
          <a:prstGeom prst="rect">
            <a:avLst/>
          </a:prstGeom>
        </p:spPr>
      </p:pic>
      <p:sp>
        <p:nvSpPr>
          <p:cNvPr id="3" name="Text 0"/>
          <p:cNvSpPr/>
          <p:nvPr/>
        </p:nvSpPr>
        <p:spPr>
          <a:xfrm>
            <a:off x="864037" y="5272088"/>
            <a:ext cx="7884676" cy="771525"/>
          </a:xfrm>
          <a:prstGeom prst="rect">
            <a:avLst/>
          </a:prstGeom>
          <a:noFill/>
          <a:ln/>
        </p:spPr>
        <p:txBody>
          <a:bodyPr wrap="none" lIns="0" tIns="0" rIns="0" bIns="0" rtlCol="0" anchor="t"/>
          <a:lstStyle/>
          <a:p>
            <a:pPr algn="l" indent="0" marL="0">
              <a:lnSpc>
                <a:spcPts val="6050"/>
              </a:lnSpc>
              <a:buNone/>
            </a:pPr>
            <a:r>
              <a:rPr lang="en-US" sz="4850" b="1" dirty="0">
                <a:solidFill>
                  <a:srgbClr val="000000"/>
                </a:solidFill>
                <a:latin typeface="Inter Bold" pitchFamily="34" charset="0"/>
                <a:ea typeface="Inter Bold" pitchFamily="34" charset="-122"/>
                <a:cs typeface="Inter Bold" pitchFamily="34" charset="-120"/>
              </a:rPr>
              <a:t>That's all for this session! </a:t>
            </a:r>
            <a:endParaRPr lang="en-US" sz="48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864037" y="1399342"/>
            <a:ext cx="6172200" cy="771525"/>
          </a:xfrm>
          <a:prstGeom prst="rect">
            <a:avLst/>
          </a:prstGeom>
          <a:noFill/>
          <a:ln/>
        </p:spPr>
        <p:txBody>
          <a:bodyPr wrap="none" lIns="0" tIns="0" rIns="0" bIns="0" rtlCol="0" anchor="t"/>
          <a:lstStyle/>
          <a:p>
            <a:pPr algn="l" indent="0" marL="0">
              <a:lnSpc>
                <a:spcPts val="6050"/>
              </a:lnSpc>
              <a:buNone/>
            </a:pPr>
            <a:r>
              <a:rPr lang="en-US" sz="4850" b="1" dirty="0">
                <a:solidFill>
                  <a:srgbClr val="000000"/>
                </a:solidFill>
                <a:latin typeface="Inter Bold" pitchFamily="34" charset="0"/>
                <a:ea typeface="Inter Bold" pitchFamily="34" charset="-122"/>
                <a:cs typeface="Inter Bold" pitchFamily="34" charset="-120"/>
              </a:rPr>
              <a:t>Session content</a:t>
            </a:r>
            <a:endParaRPr lang="en-US" sz="4850" dirty="0"/>
          </a:p>
        </p:txBody>
      </p:sp>
      <p:sp>
        <p:nvSpPr>
          <p:cNvPr id="3" name="Text 1"/>
          <p:cNvSpPr/>
          <p:nvPr/>
        </p:nvSpPr>
        <p:spPr>
          <a:xfrm>
            <a:off x="864037" y="2664619"/>
            <a:ext cx="12902327" cy="3394115"/>
          </a:xfrm>
          <a:prstGeom prst="rect">
            <a:avLst/>
          </a:prstGeom>
          <a:noFill/>
          <a:ln/>
        </p:spPr>
        <p:txBody>
          <a:bodyPr wrap="square" lIns="0" tIns="0" rIns="0" bIns="0" rtlCol="0" anchor="t"/>
          <a:lstStyle/>
          <a:p>
            <a:pPr algn="l" marL="342900" indent="-342900">
              <a:lnSpc>
                <a:spcPts val="3100"/>
              </a:lnSpc>
              <a:buSzPct val="100000"/>
              <a:buChar char="•"/>
            </a:pPr>
            <a:r>
              <a:rPr lang="en-US" sz="1900" dirty="0">
                <a:solidFill>
                  <a:srgbClr val="272525"/>
                </a:solidFill>
                <a:latin typeface="Inter" pitchFamily="34" charset="0"/>
                <a:ea typeface="Inter" pitchFamily="34" charset="-122"/>
                <a:cs typeface="Inter" pitchFamily="34" charset="-120"/>
              </a:rPr>
              <a:t>Introducing Pavlovia.org</a:t>
            </a:r>
            <a:endParaRPr lang="en-US" sz="1900" dirty="0"/>
          </a:p>
          <a:p>
            <a:pPr algn="l" marL="342900" indent="-342900">
              <a:lnSpc>
                <a:spcPts val="3100"/>
              </a:lnSpc>
              <a:buSzPct val="100000"/>
              <a:buChar char="•"/>
            </a:pPr>
            <a:r>
              <a:rPr lang="en-US" sz="1900" dirty="0">
                <a:solidFill>
                  <a:srgbClr val="272525"/>
                </a:solidFill>
                <a:latin typeface="Inter" pitchFamily="34" charset="0"/>
                <a:ea typeface="Inter" pitchFamily="34" charset="-122"/>
                <a:cs typeface="Inter" pitchFamily="34" charset="-120"/>
              </a:rPr>
              <a:t>Daisy chaining with other platforms</a:t>
            </a:r>
            <a:endParaRPr lang="en-US" sz="1900" dirty="0"/>
          </a:p>
          <a:p>
            <a:pPr algn="l" marL="342900" indent="-342900">
              <a:lnSpc>
                <a:spcPts val="3100"/>
              </a:lnSpc>
              <a:buSzPct val="100000"/>
              <a:buChar char="•"/>
            </a:pPr>
            <a:r>
              <a:rPr lang="en-US" sz="1900" dirty="0">
                <a:solidFill>
                  <a:srgbClr val="272525"/>
                </a:solidFill>
                <a:latin typeface="Inter" pitchFamily="34" charset="0"/>
                <a:ea typeface="Inter" pitchFamily="34" charset="-122"/>
                <a:cs typeface="Inter" pitchFamily="34" charset="-120"/>
              </a:rPr>
              <a:t>Debugging tips for online experiments.</a:t>
            </a:r>
            <a:endParaRPr lang="en-US" sz="1900" dirty="0"/>
          </a:p>
          <a:p>
            <a:pPr algn="l" marL="342900" indent="-342900">
              <a:lnSpc>
                <a:spcPts val="3100"/>
              </a:lnSpc>
              <a:buSzPct val="100000"/>
              <a:buChar char="•"/>
            </a:pPr>
            <a:r>
              <a:rPr lang="en-US" sz="1900" dirty="0">
                <a:solidFill>
                  <a:srgbClr val="272525"/>
                </a:solidFill>
                <a:latin typeface="Inter" pitchFamily="34" charset="0"/>
                <a:ea typeface="Inter" pitchFamily="34" charset="-122"/>
                <a:cs typeface="Inter" pitchFamily="34" charset="-120"/>
              </a:rPr>
              <a:t>Making surveys with pavlovia</a:t>
            </a:r>
            <a:endParaRPr lang="en-US" sz="1900" dirty="0"/>
          </a:p>
          <a:p>
            <a:pPr algn="l" marL="342900" indent="-342900">
              <a:lnSpc>
                <a:spcPts val="3100"/>
              </a:lnSpc>
              <a:buSzPct val="100000"/>
              <a:buChar char="•"/>
            </a:pPr>
            <a:r>
              <a:rPr lang="en-US" sz="1900" dirty="0">
                <a:solidFill>
                  <a:srgbClr val="272525"/>
                </a:solidFill>
                <a:latin typeface="Inter" pitchFamily="34" charset="0"/>
                <a:ea typeface="Inter" pitchFamily="34" charset="-122"/>
                <a:cs typeface="Inter" pitchFamily="34" charset="-120"/>
              </a:rPr>
              <a:t>Using git based features for version control and collaboration</a:t>
            </a:r>
            <a:endParaRPr lang="en-US" sz="1900" dirty="0"/>
          </a:p>
          <a:p>
            <a:pPr algn="l" marL="342900" indent="-342900">
              <a:lnSpc>
                <a:spcPts val="3100"/>
              </a:lnSpc>
              <a:buSzPct val="100000"/>
              <a:buChar char="•"/>
            </a:pPr>
            <a:r>
              <a:rPr lang="en-US" sz="1900" dirty="0">
                <a:solidFill>
                  <a:srgbClr val="272525"/>
                </a:solidFill>
                <a:latin typeface="Inter" pitchFamily="34" charset="0"/>
                <a:ea typeface="Inter" pitchFamily="34" charset="-122"/>
                <a:cs typeface="Inter" pitchFamily="34" charset="-120"/>
              </a:rPr>
              <a:t>(If time) Advanced online methods (multisession testing, counterbalancing etc.</a:t>
            </a:r>
            <a:endParaRPr lang="en-US" sz="1900" dirty="0"/>
          </a:p>
        </p:txBody>
      </p:sp>
      <p:sp>
        <p:nvSpPr>
          <p:cNvPr id="4" name="Text 2"/>
          <p:cNvSpPr/>
          <p:nvPr/>
        </p:nvSpPr>
        <p:spPr>
          <a:xfrm>
            <a:off x="864037" y="6336387"/>
            <a:ext cx="12902327" cy="493752"/>
          </a:xfrm>
          <a:prstGeom prst="rect">
            <a:avLst/>
          </a:prstGeom>
          <a:noFill/>
          <a:ln/>
        </p:spPr>
        <p:txBody>
          <a:bodyPr wrap="none" lIns="0" tIns="0" rIns="0" bIns="0" rtlCol="0" anchor="t"/>
          <a:lstStyle/>
          <a:p>
            <a:pPr algn="l" indent="0" marL="0">
              <a:lnSpc>
                <a:spcPts val="3850"/>
              </a:lnSpc>
              <a:buNone/>
            </a:pP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982200" y="2209800"/>
            <a:ext cx="3810000" cy="3810000"/>
          </a:xfrm>
          <a:prstGeom prst="rect">
            <a:avLst/>
          </a:prstGeom>
        </p:spPr>
      </p:pic>
      <p:sp>
        <p:nvSpPr>
          <p:cNvPr id="3" name="Text 0"/>
          <p:cNvSpPr/>
          <p:nvPr/>
        </p:nvSpPr>
        <p:spPr>
          <a:xfrm>
            <a:off x="864037" y="2229207"/>
            <a:ext cx="6512481" cy="771525"/>
          </a:xfrm>
          <a:prstGeom prst="rect">
            <a:avLst/>
          </a:prstGeom>
          <a:noFill/>
          <a:ln/>
        </p:spPr>
        <p:txBody>
          <a:bodyPr wrap="none" lIns="0" tIns="0" rIns="0" bIns="0" rtlCol="0" anchor="t"/>
          <a:lstStyle/>
          <a:p>
            <a:pPr algn="l" indent="0" marL="0">
              <a:lnSpc>
                <a:spcPts val="6050"/>
              </a:lnSpc>
              <a:buNone/>
            </a:pPr>
            <a:r>
              <a:rPr lang="en-US" sz="4850" b="1" dirty="0">
                <a:solidFill>
                  <a:srgbClr val="000000"/>
                </a:solidFill>
                <a:latin typeface="Inter Bold" pitchFamily="34" charset="0"/>
                <a:ea typeface="Inter Bold" pitchFamily="34" charset="-122"/>
                <a:cs typeface="Inter Bold" pitchFamily="34" charset="-120"/>
              </a:rPr>
              <a:t>What is Pavlovia.org?</a:t>
            </a:r>
            <a:endParaRPr lang="en-US" sz="4850" dirty="0"/>
          </a:p>
        </p:txBody>
      </p:sp>
      <p:sp>
        <p:nvSpPr>
          <p:cNvPr id="4" name="Text 1"/>
          <p:cNvSpPr/>
          <p:nvPr/>
        </p:nvSpPr>
        <p:spPr>
          <a:xfrm>
            <a:off x="864037" y="3371017"/>
            <a:ext cx="7415927" cy="2629257"/>
          </a:xfrm>
          <a:prstGeom prst="rect">
            <a:avLst/>
          </a:prstGeom>
          <a:noFill/>
          <a:ln/>
        </p:spPr>
        <p:txBody>
          <a:bodyPr wrap="square" lIns="0" tIns="0" rIns="0" bIns="0" rtlCol="0" anchor="t"/>
          <a:lstStyle/>
          <a:p>
            <a:pPr algn="l" marL="342900" indent="-342900">
              <a:lnSpc>
                <a:spcPts val="3100"/>
              </a:lnSpc>
              <a:buSzPct val="100000"/>
              <a:buChar char="•"/>
            </a:pPr>
            <a:r>
              <a:rPr lang="en-US" sz="1900" dirty="0">
                <a:solidFill>
                  <a:srgbClr val="272525"/>
                </a:solidFill>
                <a:latin typeface="Inter" pitchFamily="34" charset="0"/>
                <a:ea typeface="Inter" pitchFamily="34" charset="-122"/>
                <a:cs typeface="Inter" pitchFamily="34" charset="-120"/>
              </a:rPr>
              <a:t>A </a:t>
            </a:r>
            <a:pPr algn="l" indent="0" marL="0">
              <a:lnSpc>
                <a:spcPts val="3100"/>
              </a:lnSpc>
              <a:buNone/>
            </a:pPr>
            <a:r>
              <a:rPr lang="en-US" sz="1900" b="1" dirty="0">
                <a:solidFill>
                  <a:srgbClr val="272525"/>
                </a:solidFill>
                <a:latin typeface="Inter" pitchFamily="34" charset="0"/>
                <a:ea typeface="Inter" pitchFamily="34" charset="-122"/>
                <a:cs typeface="Inter" pitchFamily="34" charset="-120"/>
              </a:rPr>
              <a:t>secure </a:t>
            </a:r>
            <a:pPr algn="l" indent="0" marL="0">
              <a:lnSpc>
                <a:spcPts val="3100"/>
              </a:lnSpc>
              <a:buNone/>
            </a:pPr>
            <a:r>
              <a:rPr lang="en-US" sz="1900" dirty="0">
                <a:solidFill>
                  <a:srgbClr val="272525"/>
                </a:solidFill>
                <a:latin typeface="Inter" pitchFamily="34" charset="0"/>
                <a:ea typeface="Inter" pitchFamily="34" charset="-122"/>
                <a:cs typeface="Inter" pitchFamily="34" charset="-120"/>
              </a:rPr>
              <a:t>server for running experiments and storing data.</a:t>
            </a:r>
            <a:endParaRPr lang="en-US" sz="1900" dirty="0"/>
          </a:p>
          <a:p>
            <a:pPr algn="l" marL="342900" indent="-342900">
              <a:lnSpc>
                <a:spcPts val="3100"/>
              </a:lnSpc>
              <a:buSzPct val="100000"/>
              <a:buChar char="•"/>
            </a:pPr>
            <a:r>
              <a:rPr lang="en-US" sz="1900" dirty="0">
                <a:solidFill>
                  <a:srgbClr val="272525"/>
                </a:solidFill>
                <a:latin typeface="Inter" pitchFamily="34" charset="0"/>
                <a:ea typeface="Inter" pitchFamily="34" charset="-122"/>
                <a:cs typeface="Inter" pitchFamily="34" charset="-120"/>
              </a:rPr>
              <a:t>A git based </a:t>
            </a:r>
            <a:pPr algn="l" indent="0" marL="0">
              <a:lnSpc>
                <a:spcPts val="3100"/>
              </a:lnSpc>
              <a:buNone/>
            </a:pPr>
            <a:r>
              <a:rPr lang="en-US" sz="1900" b="1" dirty="0">
                <a:solidFill>
                  <a:srgbClr val="272525"/>
                </a:solidFill>
                <a:latin typeface="Inter" pitchFamily="34" charset="0"/>
                <a:ea typeface="Inter" pitchFamily="34" charset="-122"/>
                <a:cs typeface="Inter" pitchFamily="34" charset="-120"/>
              </a:rPr>
              <a:t>version control</a:t>
            </a:r>
            <a:pPr algn="l" indent="0" marL="0">
              <a:lnSpc>
                <a:spcPts val="3100"/>
              </a:lnSpc>
              <a:buNone/>
            </a:pPr>
            <a:r>
              <a:rPr lang="en-US" sz="1900" dirty="0">
                <a:solidFill>
                  <a:srgbClr val="272525"/>
                </a:solidFill>
                <a:latin typeface="Inter" pitchFamily="34" charset="0"/>
                <a:ea typeface="Inter" pitchFamily="34" charset="-122"/>
                <a:cs typeface="Inter" pitchFamily="34" charset="-120"/>
              </a:rPr>
              <a:t> system.</a:t>
            </a:r>
            <a:endParaRPr lang="en-US" sz="1900" dirty="0"/>
          </a:p>
          <a:p>
            <a:pPr algn="l" marL="342900" indent="-342900">
              <a:lnSpc>
                <a:spcPts val="3100"/>
              </a:lnSpc>
              <a:buSzPct val="100000"/>
              <a:buChar char="•"/>
            </a:pPr>
            <a:r>
              <a:rPr lang="en-US" sz="1900" dirty="0">
                <a:solidFill>
                  <a:srgbClr val="272525"/>
                </a:solidFill>
                <a:latin typeface="Inter" pitchFamily="34" charset="0"/>
                <a:ea typeface="Inter" pitchFamily="34" charset="-122"/>
                <a:cs typeface="Inter" pitchFamily="34" charset="-120"/>
              </a:rPr>
              <a:t>A huge </a:t>
            </a:r>
            <a:pPr algn="l" indent="0" marL="0">
              <a:lnSpc>
                <a:spcPts val="3100"/>
              </a:lnSpc>
              <a:buNone/>
            </a:pPr>
            <a:r>
              <a:rPr lang="en-US" sz="1900" b="1" dirty="0">
                <a:solidFill>
                  <a:srgbClr val="272525"/>
                </a:solidFill>
                <a:latin typeface="Inter" pitchFamily="34" charset="0"/>
                <a:ea typeface="Inter" pitchFamily="34" charset="-122"/>
                <a:cs typeface="Inter" pitchFamily="34" charset="-120"/>
              </a:rPr>
              <a:t>open access library of experiments </a:t>
            </a:r>
            <a:pPr algn="l" indent="0" marL="0">
              <a:lnSpc>
                <a:spcPts val="3100"/>
              </a:lnSpc>
              <a:buNone/>
            </a:pPr>
            <a:r>
              <a:rPr lang="en-US" sz="1900" dirty="0">
                <a:solidFill>
                  <a:srgbClr val="272525"/>
                </a:solidFill>
                <a:latin typeface="Inter" pitchFamily="34" charset="0"/>
                <a:ea typeface="Inter" pitchFamily="34" charset="-122"/>
                <a:cs typeface="Inter" pitchFamily="34" charset="-120"/>
              </a:rPr>
              <a:t>(that you can add to!)</a:t>
            </a:r>
            <a:endParaRPr lang="en-US" sz="1900" dirty="0"/>
          </a:p>
          <a:p>
            <a:pPr algn="l" marL="342900" indent="-342900">
              <a:lnSpc>
                <a:spcPts val="3100"/>
              </a:lnSpc>
              <a:buSzPct val="100000"/>
              <a:buChar char="•"/>
            </a:pPr>
            <a:r>
              <a:rPr lang="en-US" sz="1900" dirty="0">
                <a:solidFill>
                  <a:srgbClr val="272525"/>
                </a:solidFill>
                <a:latin typeface="Inter" pitchFamily="34" charset="0"/>
                <a:ea typeface="Inter" pitchFamily="34" charset="-122"/>
                <a:cs typeface="Inter" pitchFamily="34" charset="-120"/>
              </a:rPr>
              <a:t>A place for creating and running Surveys (using </a:t>
            </a:r>
            <a:pPr algn="l" indent="0" marL="0">
              <a:lnSpc>
                <a:spcPts val="3100"/>
              </a:lnSpc>
              <a:buNone/>
            </a:pPr>
            <a:r>
              <a:rPr lang="en-US" sz="1900" b="1" dirty="0">
                <a:solidFill>
                  <a:srgbClr val="272525"/>
                </a:solidFill>
                <a:latin typeface="Inter" pitchFamily="34" charset="0"/>
                <a:ea typeface="Inter" pitchFamily="34" charset="-122"/>
                <a:cs typeface="Inter" pitchFamily="34" charset="-120"/>
              </a:rPr>
              <a:t>Pavlovia Surveys</a:t>
            </a:r>
            <a:pPr algn="l" indent="0" marL="0">
              <a:lnSpc>
                <a:spcPts val="3100"/>
              </a:lnSpc>
              <a:buNone/>
            </a:pPr>
            <a:r>
              <a:rPr lang="en-US" sz="1900" dirty="0">
                <a:solidFill>
                  <a:srgbClr val="272525"/>
                </a:solidFill>
                <a:latin typeface="Inter" pitchFamily="34" charset="0"/>
                <a:ea typeface="Inter" pitchFamily="34" charset="-122"/>
                <a:cs typeface="Inter" pitchFamily="34" charset="-120"/>
              </a:rPr>
              <a:t>)</a:t>
            </a:r>
            <a:endParaRPr lang="en-US" sz="1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834628" y="666036"/>
            <a:ext cx="9551551" cy="745331"/>
          </a:xfrm>
          <a:prstGeom prst="rect">
            <a:avLst/>
          </a:prstGeom>
          <a:noFill/>
          <a:ln/>
        </p:spPr>
        <p:txBody>
          <a:bodyPr wrap="none" lIns="0" tIns="0" rIns="0" bIns="0" rtlCol="0" anchor="t"/>
          <a:lstStyle/>
          <a:p>
            <a:pPr algn="l" indent="0" marL="0">
              <a:lnSpc>
                <a:spcPts val="5850"/>
              </a:lnSpc>
              <a:buNone/>
            </a:pPr>
            <a:r>
              <a:rPr lang="en-US" sz="4650" b="1" dirty="0">
                <a:solidFill>
                  <a:srgbClr val="000000"/>
                </a:solidFill>
                <a:latin typeface="Inter Bold" pitchFamily="34" charset="0"/>
                <a:ea typeface="Inter Bold" pitchFamily="34" charset="-122"/>
                <a:cs typeface="Inter Bold" pitchFamily="34" charset="-120"/>
              </a:rPr>
              <a:t>Getting started with pavlovia.org</a:t>
            </a:r>
            <a:endParaRPr lang="en-US" sz="4650" dirty="0"/>
          </a:p>
        </p:txBody>
      </p:sp>
      <p:sp>
        <p:nvSpPr>
          <p:cNvPr id="3" name="Text 1"/>
          <p:cNvSpPr/>
          <p:nvPr/>
        </p:nvSpPr>
        <p:spPr>
          <a:xfrm>
            <a:off x="834628" y="1964174"/>
            <a:ext cx="6189702" cy="2036445"/>
          </a:xfrm>
          <a:prstGeom prst="rect">
            <a:avLst/>
          </a:prstGeom>
          <a:noFill/>
          <a:ln/>
        </p:spPr>
        <p:txBody>
          <a:bodyPr wrap="square" lIns="0" tIns="0" rIns="0" bIns="0" rtlCol="0" anchor="t"/>
          <a:lstStyle/>
          <a:p>
            <a:pPr algn="l" marL="342900" indent="-342900">
              <a:lnSpc>
                <a:spcPts val="2950"/>
              </a:lnSpc>
              <a:buSzPct val="100000"/>
              <a:buFont typeface="+mj-lt"/>
              <a:buAutoNum type="arabicPeriod" startAt="1"/>
            </a:pPr>
            <a:r>
              <a:rPr lang="en-US" sz="1850" dirty="0">
                <a:solidFill>
                  <a:srgbClr val="272525"/>
                </a:solidFill>
                <a:latin typeface="Inter" pitchFamily="34" charset="0"/>
                <a:ea typeface="Inter" pitchFamily="34" charset="-122"/>
                <a:cs typeface="Inter" pitchFamily="34" charset="-120"/>
              </a:rPr>
              <a:t>Make an account (use your institutional email).</a:t>
            </a:r>
            <a:endParaRPr lang="en-US" sz="1850" dirty="0"/>
          </a:p>
          <a:p>
            <a:pPr algn="l" marL="342900" indent="-342900">
              <a:lnSpc>
                <a:spcPts val="2950"/>
              </a:lnSpc>
              <a:buSzPct val="100000"/>
              <a:buFont typeface="+mj-lt"/>
              <a:buAutoNum type="arabicPeriod" startAt="2"/>
            </a:pPr>
            <a:r>
              <a:rPr lang="en-US" sz="1850" b="1" dirty="0">
                <a:solidFill>
                  <a:srgbClr val="272525"/>
                </a:solidFill>
                <a:latin typeface="Inter" pitchFamily="34" charset="0"/>
                <a:ea typeface="Inter" pitchFamily="34" charset="-122"/>
                <a:cs typeface="Inter" pitchFamily="34" charset="-120"/>
              </a:rPr>
              <a:t>Explore</a:t>
            </a:r>
            <a:pPr algn="l" indent="0" marL="0">
              <a:lnSpc>
                <a:spcPts val="2950"/>
              </a:lnSpc>
              <a:buNone/>
            </a:pPr>
            <a:r>
              <a:rPr lang="en-US" sz="1850" dirty="0">
                <a:solidFill>
                  <a:srgbClr val="272525"/>
                </a:solidFill>
                <a:latin typeface="Inter" pitchFamily="34" charset="0"/>
                <a:ea typeface="Inter" pitchFamily="34" charset="-122"/>
                <a:cs typeface="Inter" pitchFamily="34" charset="-120"/>
              </a:rPr>
              <a:t> openly available experiments that you can use to get started. </a:t>
            </a:r>
            <a:endParaRPr lang="en-US" sz="1850" dirty="0"/>
          </a:p>
          <a:p>
            <a:pPr algn="l" marL="342900" indent="-342900">
              <a:lnSpc>
                <a:spcPts val="2950"/>
              </a:lnSpc>
              <a:buSzPct val="100000"/>
              <a:buFont typeface="+mj-lt"/>
              <a:buAutoNum type="arabicPeriod" startAt="3"/>
            </a:pPr>
            <a:r>
              <a:rPr lang="en-US" sz="1850" b="1" dirty="0">
                <a:solidFill>
                  <a:srgbClr val="272525"/>
                </a:solidFill>
                <a:latin typeface="Inter" pitchFamily="34" charset="0"/>
                <a:ea typeface="Inter" pitchFamily="34" charset="-122"/>
                <a:cs typeface="Inter" pitchFamily="34" charset="-120"/>
              </a:rPr>
              <a:t>Dashboard: </a:t>
            </a:r>
            <a:pPr algn="l" indent="0" marL="0">
              <a:lnSpc>
                <a:spcPts val="2950"/>
              </a:lnSpc>
              <a:buNone/>
            </a:pPr>
            <a:r>
              <a:rPr lang="en-US" sz="1850" dirty="0">
                <a:solidFill>
                  <a:srgbClr val="272525"/>
                </a:solidFill>
                <a:latin typeface="Inter" pitchFamily="34" charset="0"/>
                <a:ea typeface="Inter" pitchFamily="34" charset="-122"/>
                <a:cs typeface="Inter" pitchFamily="34" charset="-120"/>
              </a:rPr>
              <a:t>This is your space, where your private experiments and surveys can be found. </a:t>
            </a:r>
            <a:endParaRPr lang="en-US" sz="1850" dirty="0"/>
          </a:p>
        </p:txBody>
      </p:sp>
      <p:pic>
        <p:nvPicPr>
          <p:cNvPr id="4" name="Image 0" descr="preencoded.png">    </p:cNvPr>
          <p:cNvPicPr>
            <a:picLocks noChangeAspect="1"/>
          </p:cNvPicPr>
          <p:nvPr/>
        </p:nvPicPr>
        <p:blipFill>
          <a:blip r:embed="rId1"/>
          <a:stretch>
            <a:fillRect/>
          </a:stretch>
        </p:blipFill>
        <p:spPr>
          <a:xfrm>
            <a:off x="7613690" y="2015966"/>
            <a:ext cx="6189702" cy="2071449"/>
          </a:xfrm>
          <a:prstGeom prst="rect">
            <a:avLst/>
          </a:prstGeom>
        </p:spPr>
      </p:pic>
      <p:sp>
        <p:nvSpPr>
          <p:cNvPr id="5" name="Text 2"/>
          <p:cNvSpPr/>
          <p:nvPr/>
        </p:nvSpPr>
        <p:spPr>
          <a:xfrm>
            <a:off x="7613690" y="4346496"/>
            <a:ext cx="6189702" cy="375047"/>
          </a:xfrm>
          <a:prstGeom prst="rect">
            <a:avLst/>
          </a:prstGeom>
          <a:noFill/>
          <a:ln/>
        </p:spPr>
        <p:txBody>
          <a:bodyPr wrap="none" lIns="0" tIns="0" rIns="0" bIns="0" rtlCol="0" anchor="t"/>
          <a:lstStyle/>
          <a:p>
            <a:pPr algn="l" indent="0" marL="0">
              <a:lnSpc>
                <a:spcPts val="2950"/>
              </a:lnSpc>
              <a:buNone/>
            </a:pPr>
            <a:endParaRPr lang="en-US" sz="1850" dirty="0"/>
          </a:p>
        </p:txBody>
      </p:sp>
      <p:sp>
        <p:nvSpPr>
          <p:cNvPr id="6" name="Shape 3"/>
          <p:cNvSpPr/>
          <p:nvPr/>
        </p:nvSpPr>
        <p:spPr>
          <a:xfrm>
            <a:off x="7613690" y="4980623"/>
            <a:ext cx="6189702" cy="1741527"/>
          </a:xfrm>
          <a:prstGeom prst="roundRect">
            <a:avLst>
              <a:gd name="adj" fmla="val 5752"/>
            </a:avLst>
          </a:prstGeom>
          <a:solidFill>
            <a:srgbClr val="B6D6FC"/>
          </a:solidFill>
          <a:ln/>
        </p:spPr>
      </p:sp>
      <p:pic>
        <p:nvPicPr>
          <p:cNvPr id="7" name="Image 1" descr="preencoded.png">    </p:cNvPr>
          <p:cNvPicPr>
            <a:picLocks noChangeAspect="1"/>
          </p:cNvPicPr>
          <p:nvPr/>
        </p:nvPicPr>
        <p:blipFill>
          <a:blip r:embed="rId2"/>
          <a:stretch>
            <a:fillRect/>
          </a:stretch>
        </p:blipFill>
        <p:spPr>
          <a:xfrm>
            <a:off x="7852172" y="5336619"/>
            <a:ext cx="298013" cy="238482"/>
          </a:xfrm>
          <a:prstGeom prst="rect">
            <a:avLst/>
          </a:prstGeom>
        </p:spPr>
      </p:pic>
      <p:sp>
        <p:nvSpPr>
          <p:cNvPr id="8" name="Text 4"/>
          <p:cNvSpPr/>
          <p:nvPr/>
        </p:nvSpPr>
        <p:spPr>
          <a:xfrm>
            <a:off x="8388668" y="5270540"/>
            <a:ext cx="5176242" cy="1125141"/>
          </a:xfrm>
          <a:prstGeom prst="rect">
            <a:avLst/>
          </a:prstGeom>
          <a:noFill/>
          <a:ln/>
        </p:spPr>
        <p:txBody>
          <a:bodyPr wrap="square" lIns="0" tIns="0" rIns="0" bIns="0" rtlCol="0" anchor="t"/>
          <a:lstStyle/>
          <a:p>
            <a:pPr algn="l" indent="0" marL="0">
              <a:lnSpc>
                <a:spcPts val="2950"/>
              </a:lnSpc>
              <a:buNone/>
            </a:pPr>
            <a:r>
              <a:rPr lang="en-US" sz="1850" dirty="0">
                <a:solidFill>
                  <a:srgbClr val="000000"/>
                </a:solidFill>
                <a:latin typeface="Inter" pitchFamily="34" charset="0"/>
                <a:ea typeface="Inter" pitchFamily="34" charset="-122"/>
                <a:cs typeface="Inter" pitchFamily="34" charset="-120"/>
              </a:rPr>
              <a:t>Anything in the "Public Demos" section is created and maintained by the Open Science Tools team.</a:t>
            </a:r>
            <a:endParaRPr lang="en-US" sz="1850" dirty="0"/>
          </a:p>
        </p:txBody>
      </p:sp>
      <p:sp>
        <p:nvSpPr>
          <p:cNvPr id="9" name="Text 5"/>
          <p:cNvSpPr/>
          <p:nvPr/>
        </p:nvSpPr>
        <p:spPr>
          <a:xfrm>
            <a:off x="7613690" y="6981230"/>
            <a:ext cx="6189702" cy="375047"/>
          </a:xfrm>
          <a:prstGeom prst="rect">
            <a:avLst/>
          </a:prstGeom>
          <a:noFill/>
          <a:ln/>
        </p:spPr>
        <p:txBody>
          <a:bodyPr wrap="none" lIns="0" tIns="0" rIns="0" bIns="0" rtlCol="0" anchor="t"/>
          <a:lstStyle/>
          <a:p>
            <a:pPr algn="l" indent="0" marL="0">
              <a:lnSpc>
                <a:spcPts val="2950"/>
              </a:lnSpc>
              <a:buNone/>
            </a:pPr>
            <a:endParaRPr lang="en-US" sz="18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3797022" y="339447"/>
            <a:ext cx="5614749" cy="385763"/>
          </a:xfrm>
          <a:prstGeom prst="rect">
            <a:avLst/>
          </a:prstGeom>
          <a:noFill/>
          <a:ln/>
        </p:spPr>
        <p:txBody>
          <a:bodyPr wrap="none" lIns="0" tIns="0" rIns="0" bIns="0" rtlCol="0" anchor="t"/>
          <a:lstStyle/>
          <a:p>
            <a:pPr algn="l" indent="0" marL="0">
              <a:lnSpc>
                <a:spcPts val="3000"/>
              </a:lnSpc>
              <a:buNone/>
            </a:pPr>
            <a:r>
              <a:rPr lang="en-US" sz="2400" b="1" dirty="0">
                <a:solidFill>
                  <a:srgbClr val="000000"/>
                </a:solidFill>
                <a:latin typeface="Inter Bold" pitchFamily="34" charset="0"/>
                <a:ea typeface="Inter Bold" pitchFamily="34" charset="-122"/>
                <a:cs typeface="Inter Bold" pitchFamily="34" charset="-120"/>
              </a:rPr>
              <a:t>Launching an experiment on Pavlovia</a:t>
            </a:r>
            <a:endParaRPr lang="en-US" sz="2400" dirty="0"/>
          </a:p>
        </p:txBody>
      </p:sp>
      <p:sp>
        <p:nvSpPr>
          <p:cNvPr id="3" name="Text 1"/>
          <p:cNvSpPr/>
          <p:nvPr/>
        </p:nvSpPr>
        <p:spPr>
          <a:xfrm>
            <a:off x="3797022" y="848558"/>
            <a:ext cx="7036237" cy="444341"/>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When you make an experiment in PsychoPy Builder, your experiment can compile to python (for running offline) or JavaScript (which allows it to run in a browser). Pavlovia.org acts as the way of </a:t>
            </a:r>
            <a:pPr algn="l" indent="0" marL="0">
              <a:lnSpc>
                <a:spcPts val="1150"/>
              </a:lnSpc>
              <a:buNone/>
            </a:pPr>
            <a:r>
              <a:rPr lang="en-US" sz="950" b="1" dirty="0">
                <a:solidFill>
                  <a:srgbClr val="272525"/>
                </a:solidFill>
                <a:latin typeface="Inter" pitchFamily="34" charset="0"/>
                <a:ea typeface="Inter" pitchFamily="34" charset="-122"/>
                <a:cs typeface="Inter" pitchFamily="34" charset="-120"/>
              </a:rPr>
              <a:t>hosting</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 the JavaScript file online (it handles creating a URL for you to share with your participant, saving the data etc.). </a:t>
            </a:r>
            <a:endParaRPr lang="en-US" sz="950" dirty="0"/>
          </a:p>
        </p:txBody>
      </p:sp>
      <p:sp>
        <p:nvSpPr>
          <p:cNvPr id="4" name="Shape 2"/>
          <p:cNvSpPr/>
          <p:nvPr/>
        </p:nvSpPr>
        <p:spPr>
          <a:xfrm>
            <a:off x="7307461" y="1362313"/>
            <a:ext cx="15240" cy="6762631"/>
          </a:xfrm>
          <a:prstGeom prst="roundRect">
            <a:avLst>
              <a:gd name="adj" fmla="val 340200"/>
            </a:avLst>
          </a:prstGeom>
          <a:solidFill>
            <a:srgbClr val="C0C1D7"/>
          </a:solidFill>
          <a:ln/>
        </p:spPr>
      </p:sp>
      <p:sp>
        <p:nvSpPr>
          <p:cNvPr id="5" name="Shape 3"/>
          <p:cNvSpPr/>
          <p:nvPr/>
        </p:nvSpPr>
        <p:spPr>
          <a:xfrm>
            <a:off x="6821210" y="1493520"/>
            <a:ext cx="370284" cy="15240"/>
          </a:xfrm>
          <a:prstGeom prst="roundRect">
            <a:avLst>
              <a:gd name="adj" fmla="val 340200"/>
            </a:avLst>
          </a:prstGeom>
          <a:solidFill>
            <a:srgbClr val="C0C1D7"/>
          </a:solidFill>
          <a:ln/>
        </p:spPr>
      </p:sp>
      <p:sp>
        <p:nvSpPr>
          <p:cNvPr id="6" name="Shape 4"/>
          <p:cNvSpPr/>
          <p:nvPr/>
        </p:nvSpPr>
        <p:spPr>
          <a:xfrm>
            <a:off x="7176254" y="1362313"/>
            <a:ext cx="277654" cy="277654"/>
          </a:xfrm>
          <a:prstGeom prst="roundRect">
            <a:avLst>
              <a:gd name="adj" fmla="val 18673"/>
            </a:avLst>
          </a:prstGeom>
          <a:solidFill>
            <a:srgbClr val="DADBF1"/>
          </a:solidFill>
          <a:ln w="7620">
            <a:solidFill>
              <a:srgbClr val="C0C1D7"/>
            </a:solidFill>
            <a:prstDash val="solid"/>
          </a:ln>
        </p:spPr>
      </p:sp>
      <p:sp>
        <p:nvSpPr>
          <p:cNvPr id="7" name="Text 5"/>
          <p:cNvSpPr/>
          <p:nvPr/>
        </p:nvSpPr>
        <p:spPr>
          <a:xfrm>
            <a:off x="7222510" y="1385411"/>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1</a:t>
            </a:r>
            <a:endParaRPr lang="en-US" sz="1450" dirty="0"/>
          </a:p>
        </p:txBody>
      </p:sp>
      <p:sp>
        <p:nvSpPr>
          <p:cNvPr id="8" name="Text 6"/>
          <p:cNvSpPr/>
          <p:nvPr/>
        </p:nvSpPr>
        <p:spPr>
          <a:xfrm>
            <a:off x="4228981" y="1346954"/>
            <a:ext cx="2468880" cy="308610"/>
          </a:xfrm>
          <a:prstGeom prst="rect">
            <a:avLst/>
          </a:prstGeom>
          <a:noFill/>
          <a:ln/>
        </p:spPr>
        <p:txBody>
          <a:bodyPr wrap="none" lIns="0" tIns="0" rIns="0" bIns="0" rtlCol="0" anchor="t"/>
          <a:lstStyle/>
          <a:p>
            <a:pPr algn="r" indent="0" marL="0">
              <a:lnSpc>
                <a:spcPts val="2400"/>
              </a:lnSpc>
              <a:buNone/>
            </a:pPr>
            <a:r>
              <a:rPr lang="en-US" sz="1900" b="1" dirty="0">
                <a:solidFill>
                  <a:srgbClr val="272525"/>
                </a:solidFill>
                <a:latin typeface="Inter Bold" pitchFamily="34" charset="0"/>
                <a:ea typeface="Inter Bold" pitchFamily="34" charset="-122"/>
                <a:cs typeface="Inter Bold" pitchFamily="34" charset="-120"/>
              </a:rPr>
              <a:t>Organise your files. </a:t>
            </a:r>
            <a:endParaRPr lang="en-US" sz="1900" dirty="0"/>
          </a:p>
        </p:txBody>
      </p:sp>
      <p:sp>
        <p:nvSpPr>
          <p:cNvPr id="9" name="Text 7"/>
          <p:cNvSpPr/>
          <p:nvPr/>
        </p:nvSpPr>
        <p:spPr>
          <a:xfrm>
            <a:off x="3797022" y="1692593"/>
            <a:ext cx="2900839" cy="444341"/>
          </a:xfrm>
          <a:prstGeom prst="rect">
            <a:avLst/>
          </a:prstGeom>
          <a:noFill/>
          <a:ln/>
        </p:spPr>
        <p:txBody>
          <a:bodyPr wrap="square" lIns="0" tIns="0" rIns="0" bIns="0" rtlCol="0" anchor="t"/>
          <a:lstStyle/>
          <a:p>
            <a:pPr algn="r" indent="0" marL="0">
              <a:lnSpc>
                <a:spcPts val="1150"/>
              </a:lnSpc>
              <a:buNone/>
            </a:pPr>
            <a:r>
              <a:rPr lang="en-US" sz="950" dirty="0">
                <a:solidFill>
                  <a:srgbClr val="272525"/>
                </a:solidFill>
                <a:latin typeface="Inter" pitchFamily="34" charset="0"/>
                <a:ea typeface="Inter" pitchFamily="34" charset="-122"/>
                <a:cs typeface="Inter" pitchFamily="34" charset="-120"/>
              </a:rPr>
              <a:t>Make sure your files are set up such that you have one folder that only contains one .psyexp file and the files needed to run the experiment.</a:t>
            </a:r>
            <a:endParaRPr lang="en-US" sz="950" dirty="0"/>
          </a:p>
        </p:txBody>
      </p:sp>
      <p:sp>
        <p:nvSpPr>
          <p:cNvPr id="10" name="Shape 8"/>
          <p:cNvSpPr/>
          <p:nvPr/>
        </p:nvSpPr>
        <p:spPr>
          <a:xfrm>
            <a:off x="7438668" y="2110621"/>
            <a:ext cx="370284" cy="15240"/>
          </a:xfrm>
          <a:prstGeom prst="roundRect">
            <a:avLst>
              <a:gd name="adj" fmla="val 340200"/>
            </a:avLst>
          </a:prstGeom>
          <a:solidFill>
            <a:srgbClr val="C0C1D7"/>
          </a:solidFill>
          <a:ln/>
        </p:spPr>
      </p:sp>
      <p:sp>
        <p:nvSpPr>
          <p:cNvPr id="11" name="Shape 9"/>
          <p:cNvSpPr/>
          <p:nvPr/>
        </p:nvSpPr>
        <p:spPr>
          <a:xfrm>
            <a:off x="7176254" y="1979414"/>
            <a:ext cx="277654" cy="277654"/>
          </a:xfrm>
          <a:prstGeom prst="roundRect">
            <a:avLst>
              <a:gd name="adj" fmla="val 18673"/>
            </a:avLst>
          </a:prstGeom>
          <a:solidFill>
            <a:srgbClr val="DADBF1"/>
          </a:solidFill>
          <a:ln w="7620">
            <a:solidFill>
              <a:srgbClr val="C0C1D7"/>
            </a:solidFill>
            <a:prstDash val="solid"/>
          </a:ln>
        </p:spPr>
      </p:sp>
      <p:sp>
        <p:nvSpPr>
          <p:cNvPr id="12" name="Text 10"/>
          <p:cNvSpPr/>
          <p:nvPr/>
        </p:nvSpPr>
        <p:spPr>
          <a:xfrm>
            <a:off x="7222510" y="2002512"/>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2</a:t>
            </a:r>
            <a:endParaRPr lang="en-US" sz="1450" dirty="0"/>
          </a:p>
        </p:txBody>
      </p:sp>
      <p:sp>
        <p:nvSpPr>
          <p:cNvPr id="13" name="Text 11"/>
          <p:cNvSpPr/>
          <p:nvPr/>
        </p:nvSpPr>
        <p:spPr>
          <a:xfrm>
            <a:off x="7932301" y="2019419"/>
            <a:ext cx="2900958" cy="296228"/>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Open your .psyexp in PsychoPy and log into pavlovia.org.</a:t>
            </a:r>
            <a:endParaRPr lang="en-US" sz="950" dirty="0"/>
          </a:p>
        </p:txBody>
      </p:sp>
      <p:pic>
        <p:nvPicPr>
          <p:cNvPr id="14" name="Image 0" descr="preencoded.png">    </p:cNvPr>
          <p:cNvPicPr>
            <a:picLocks noChangeAspect="1"/>
          </p:cNvPicPr>
          <p:nvPr/>
        </p:nvPicPr>
        <p:blipFill>
          <a:blip r:embed="rId1"/>
          <a:stretch>
            <a:fillRect/>
          </a:stretch>
        </p:blipFill>
        <p:spPr>
          <a:xfrm>
            <a:off x="7932301" y="2385060"/>
            <a:ext cx="1666399" cy="685681"/>
          </a:xfrm>
          <a:prstGeom prst="rect">
            <a:avLst/>
          </a:prstGeom>
        </p:spPr>
      </p:pic>
      <p:sp>
        <p:nvSpPr>
          <p:cNvPr id="15" name="Shape 12"/>
          <p:cNvSpPr/>
          <p:nvPr/>
        </p:nvSpPr>
        <p:spPr>
          <a:xfrm>
            <a:off x="6821210" y="2717959"/>
            <a:ext cx="370284" cy="15240"/>
          </a:xfrm>
          <a:prstGeom prst="roundRect">
            <a:avLst>
              <a:gd name="adj" fmla="val 340200"/>
            </a:avLst>
          </a:prstGeom>
          <a:solidFill>
            <a:srgbClr val="C0C1D7"/>
          </a:solidFill>
          <a:ln/>
        </p:spPr>
      </p:sp>
      <p:sp>
        <p:nvSpPr>
          <p:cNvPr id="16" name="Shape 13"/>
          <p:cNvSpPr/>
          <p:nvPr/>
        </p:nvSpPr>
        <p:spPr>
          <a:xfrm>
            <a:off x="7176254" y="2586752"/>
            <a:ext cx="277654" cy="277654"/>
          </a:xfrm>
          <a:prstGeom prst="roundRect">
            <a:avLst>
              <a:gd name="adj" fmla="val 18673"/>
            </a:avLst>
          </a:prstGeom>
          <a:solidFill>
            <a:srgbClr val="DADBF1"/>
          </a:solidFill>
          <a:ln w="7620">
            <a:solidFill>
              <a:srgbClr val="C0C1D7"/>
            </a:solidFill>
            <a:prstDash val="solid"/>
          </a:ln>
        </p:spPr>
      </p:sp>
      <p:sp>
        <p:nvSpPr>
          <p:cNvPr id="17" name="Text 14"/>
          <p:cNvSpPr/>
          <p:nvPr/>
        </p:nvSpPr>
        <p:spPr>
          <a:xfrm>
            <a:off x="7222510" y="2609850"/>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3</a:t>
            </a:r>
            <a:endParaRPr lang="en-US" sz="1450" dirty="0"/>
          </a:p>
        </p:txBody>
      </p:sp>
      <p:sp>
        <p:nvSpPr>
          <p:cNvPr id="18" name="Text 15"/>
          <p:cNvSpPr/>
          <p:nvPr/>
        </p:nvSpPr>
        <p:spPr>
          <a:xfrm>
            <a:off x="3797022" y="2571393"/>
            <a:ext cx="2900839" cy="617220"/>
          </a:xfrm>
          <a:prstGeom prst="rect">
            <a:avLst/>
          </a:prstGeom>
          <a:noFill/>
          <a:ln/>
        </p:spPr>
        <p:txBody>
          <a:bodyPr wrap="square" lIns="0" tIns="0" rIns="0" bIns="0" rtlCol="0" anchor="t"/>
          <a:lstStyle/>
          <a:p>
            <a:pPr algn="r" indent="0" marL="0">
              <a:lnSpc>
                <a:spcPts val="2400"/>
              </a:lnSpc>
              <a:buNone/>
            </a:pPr>
            <a:r>
              <a:rPr lang="en-US" sz="1900" b="1" dirty="0">
                <a:solidFill>
                  <a:srgbClr val="272525"/>
                </a:solidFill>
                <a:latin typeface="Inter Bold" pitchFamily="34" charset="0"/>
                <a:ea typeface="Inter Bold" pitchFamily="34" charset="-122"/>
                <a:cs typeface="Inter Bold" pitchFamily="34" charset="-120"/>
              </a:rPr>
              <a:t>Sync your project to pavlovia</a:t>
            </a:r>
            <a:endParaRPr lang="en-US" sz="1900" dirty="0"/>
          </a:p>
        </p:txBody>
      </p:sp>
      <p:pic>
        <p:nvPicPr>
          <p:cNvPr id="19" name="Image 1" descr="preencoded.png">    </p:cNvPr>
          <p:cNvPicPr>
            <a:picLocks noChangeAspect="1"/>
          </p:cNvPicPr>
          <p:nvPr/>
        </p:nvPicPr>
        <p:blipFill>
          <a:blip r:embed="rId2"/>
          <a:stretch>
            <a:fillRect/>
          </a:stretch>
        </p:blipFill>
        <p:spPr>
          <a:xfrm>
            <a:off x="5556052" y="3258026"/>
            <a:ext cx="1141809" cy="617101"/>
          </a:xfrm>
          <a:prstGeom prst="rect">
            <a:avLst/>
          </a:prstGeom>
        </p:spPr>
      </p:pic>
      <p:sp>
        <p:nvSpPr>
          <p:cNvPr id="20" name="Shape 16"/>
          <p:cNvSpPr/>
          <p:nvPr/>
        </p:nvSpPr>
        <p:spPr>
          <a:xfrm>
            <a:off x="7438668" y="3423761"/>
            <a:ext cx="370284" cy="15240"/>
          </a:xfrm>
          <a:prstGeom prst="roundRect">
            <a:avLst>
              <a:gd name="adj" fmla="val 340200"/>
            </a:avLst>
          </a:prstGeom>
          <a:solidFill>
            <a:srgbClr val="C0C1D7"/>
          </a:solidFill>
          <a:ln/>
        </p:spPr>
      </p:sp>
      <p:sp>
        <p:nvSpPr>
          <p:cNvPr id="21" name="Shape 17"/>
          <p:cNvSpPr/>
          <p:nvPr/>
        </p:nvSpPr>
        <p:spPr>
          <a:xfrm>
            <a:off x="7176254" y="3292554"/>
            <a:ext cx="277654" cy="277654"/>
          </a:xfrm>
          <a:prstGeom prst="roundRect">
            <a:avLst>
              <a:gd name="adj" fmla="val 18673"/>
            </a:avLst>
          </a:prstGeom>
          <a:solidFill>
            <a:srgbClr val="DADBF1"/>
          </a:solidFill>
          <a:ln w="7620">
            <a:solidFill>
              <a:srgbClr val="C0C1D7"/>
            </a:solidFill>
            <a:prstDash val="solid"/>
          </a:ln>
        </p:spPr>
      </p:sp>
      <p:sp>
        <p:nvSpPr>
          <p:cNvPr id="22" name="Text 18"/>
          <p:cNvSpPr/>
          <p:nvPr/>
        </p:nvSpPr>
        <p:spPr>
          <a:xfrm>
            <a:off x="7222510" y="3315653"/>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4</a:t>
            </a:r>
            <a:endParaRPr lang="en-US" sz="1450" dirty="0"/>
          </a:p>
        </p:txBody>
      </p:sp>
      <p:sp>
        <p:nvSpPr>
          <p:cNvPr id="23" name="Text 19"/>
          <p:cNvSpPr/>
          <p:nvPr/>
        </p:nvSpPr>
        <p:spPr>
          <a:xfrm>
            <a:off x="7932301" y="3332559"/>
            <a:ext cx="2900958" cy="592455"/>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Select project info then select the hyperlink, that will take you to your pavlovia project (if you are not logged into pavlovia.org already in the browser you may need to log in to view) </a:t>
            </a:r>
            <a:endParaRPr lang="en-US" sz="950" dirty="0"/>
          </a:p>
        </p:txBody>
      </p:sp>
      <p:pic>
        <p:nvPicPr>
          <p:cNvPr id="24" name="Image 2" descr="preencoded.png">    </p:cNvPr>
          <p:cNvPicPr>
            <a:picLocks noChangeAspect="1"/>
          </p:cNvPicPr>
          <p:nvPr/>
        </p:nvPicPr>
        <p:blipFill>
          <a:blip r:embed="rId3"/>
          <a:stretch>
            <a:fillRect/>
          </a:stretch>
        </p:blipFill>
        <p:spPr>
          <a:xfrm>
            <a:off x="7932301" y="3994428"/>
            <a:ext cx="2059900" cy="709732"/>
          </a:xfrm>
          <a:prstGeom prst="rect">
            <a:avLst/>
          </a:prstGeom>
        </p:spPr>
      </p:pic>
      <p:sp>
        <p:nvSpPr>
          <p:cNvPr id="25" name="Shape 20"/>
          <p:cNvSpPr/>
          <p:nvPr/>
        </p:nvSpPr>
        <p:spPr>
          <a:xfrm>
            <a:off x="6821210" y="4191238"/>
            <a:ext cx="370284" cy="15240"/>
          </a:xfrm>
          <a:prstGeom prst="roundRect">
            <a:avLst>
              <a:gd name="adj" fmla="val 340200"/>
            </a:avLst>
          </a:prstGeom>
          <a:solidFill>
            <a:srgbClr val="C0C1D7"/>
          </a:solidFill>
          <a:ln/>
        </p:spPr>
      </p:sp>
      <p:sp>
        <p:nvSpPr>
          <p:cNvPr id="26" name="Shape 21"/>
          <p:cNvSpPr/>
          <p:nvPr/>
        </p:nvSpPr>
        <p:spPr>
          <a:xfrm>
            <a:off x="7176254" y="4060031"/>
            <a:ext cx="277654" cy="277654"/>
          </a:xfrm>
          <a:prstGeom prst="roundRect">
            <a:avLst>
              <a:gd name="adj" fmla="val 18673"/>
            </a:avLst>
          </a:prstGeom>
          <a:solidFill>
            <a:srgbClr val="DADBF1"/>
          </a:solidFill>
          <a:ln w="7620">
            <a:solidFill>
              <a:srgbClr val="C0C1D7"/>
            </a:solidFill>
            <a:prstDash val="solid"/>
          </a:ln>
        </p:spPr>
      </p:sp>
      <p:sp>
        <p:nvSpPr>
          <p:cNvPr id="27" name="Text 22"/>
          <p:cNvSpPr/>
          <p:nvPr/>
        </p:nvSpPr>
        <p:spPr>
          <a:xfrm>
            <a:off x="7222510" y="4083129"/>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5</a:t>
            </a:r>
            <a:endParaRPr lang="en-US" sz="1450" dirty="0"/>
          </a:p>
        </p:txBody>
      </p:sp>
      <p:sp>
        <p:nvSpPr>
          <p:cNvPr id="28" name="Text 23"/>
          <p:cNvSpPr/>
          <p:nvPr/>
        </p:nvSpPr>
        <p:spPr>
          <a:xfrm>
            <a:off x="3797022" y="4044672"/>
            <a:ext cx="2900839" cy="617220"/>
          </a:xfrm>
          <a:prstGeom prst="rect">
            <a:avLst/>
          </a:prstGeom>
          <a:noFill/>
          <a:ln/>
        </p:spPr>
        <p:txBody>
          <a:bodyPr wrap="square" lIns="0" tIns="0" rIns="0" bIns="0" rtlCol="0" anchor="t"/>
          <a:lstStyle/>
          <a:p>
            <a:pPr algn="r" indent="0" marL="0">
              <a:lnSpc>
                <a:spcPts val="2400"/>
              </a:lnSpc>
              <a:buNone/>
            </a:pPr>
            <a:r>
              <a:rPr lang="en-US" sz="1900" b="1" dirty="0">
                <a:solidFill>
                  <a:srgbClr val="272525"/>
                </a:solidFill>
                <a:latin typeface="Inter Bold" pitchFamily="34" charset="0"/>
                <a:ea typeface="Inter Bold" pitchFamily="34" charset="-122"/>
                <a:cs typeface="Inter Bold" pitchFamily="34" charset="-120"/>
              </a:rPr>
              <a:t>Set your project to running mode.  </a:t>
            </a:r>
            <a:endParaRPr lang="en-US" sz="1900" dirty="0"/>
          </a:p>
        </p:txBody>
      </p:sp>
      <p:sp>
        <p:nvSpPr>
          <p:cNvPr id="29" name="Text 24"/>
          <p:cNvSpPr/>
          <p:nvPr/>
        </p:nvSpPr>
        <p:spPr>
          <a:xfrm>
            <a:off x="3797022" y="4698921"/>
            <a:ext cx="2900839" cy="148114"/>
          </a:xfrm>
          <a:prstGeom prst="rect">
            <a:avLst/>
          </a:prstGeom>
          <a:noFill/>
          <a:ln/>
        </p:spPr>
        <p:txBody>
          <a:bodyPr wrap="none" lIns="0" tIns="0" rIns="0" bIns="0" rtlCol="0" anchor="t"/>
          <a:lstStyle/>
          <a:p>
            <a:pPr algn="r" indent="0" marL="0">
              <a:lnSpc>
                <a:spcPts val="1150"/>
              </a:lnSpc>
              <a:buNone/>
            </a:pPr>
            <a:r>
              <a:rPr lang="en-US" sz="950" dirty="0">
                <a:solidFill>
                  <a:srgbClr val="272525"/>
                </a:solidFill>
                <a:latin typeface="Inter" pitchFamily="34" charset="0"/>
                <a:ea typeface="Inter" pitchFamily="34" charset="-122"/>
                <a:cs typeface="Inter" pitchFamily="34" charset="-120"/>
              </a:rPr>
              <a:t>and then click "run":</a:t>
            </a:r>
            <a:endParaRPr lang="en-US" sz="950" dirty="0"/>
          </a:p>
        </p:txBody>
      </p:sp>
      <p:pic>
        <p:nvPicPr>
          <p:cNvPr id="30" name="Image 3" descr="preencoded.png">    </p:cNvPr>
          <p:cNvPicPr>
            <a:picLocks noChangeAspect="1"/>
          </p:cNvPicPr>
          <p:nvPr/>
        </p:nvPicPr>
        <p:blipFill>
          <a:blip r:embed="rId4"/>
          <a:stretch>
            <a:fillRect/>
          </a:stretch>
        </p:blipFill>
        <p:spPr>
          <a:xfrm>
            <a:off x="3797022" y="4916448"/>
            <a:ext cx="2900839" cy="1041916"/>
          </a:xfrm>
          <a:prstGeom prst="rect">
            <a:avLst/>
          </a:prstGeom>
        </p:spPr>
      </p:pic>
      <p:pic>
        <p:nvPicPr>
          <p:cNvPr id="31" name="Image 4" descr="preencoded.png">    </p:cNvPr>
          <p:cNvPicPr>
            <a:picLocks noChangeAspect="1"/>
          </p:cNvPicPr>
          <p:nvPr/>
        </p:nvPicPr>
        <p:blipFill>
          <a:blip r:embed="rId5"/>
          <a:stretch>
            <a:fillRect/>
          </a:stretch>
        </p:blipFill>
        <p:spPr>
          <a:xfrm>
            <a:off x="5556052" y="6027777"/>
            <a:ext cx="1141809" cy="478274"/>
          </a:xfrm>
          <a:prstGeom prst="rect">
            <a:avLst/>
          </a:prstGeom>
        </p:spPr>
      </p:pic>
      <p:sp>
        <p:nvSpPr>
          <p:cNvPr id="32" name="Shape 25"/>
          <p:cNvSpPr/>
          <p:nvPr/>
        </p:nvSpPr>
        <p:spPr>
          <a:xfrm>
            <a:off x="7438668" y="5475923"/>
            <a:ext cx="370284" cy="15240"/>
          </a:xfrm>
          <a:prstGeom prst="roundRect">
            <a:avLst>
              <a:gd name="adj" fmla="val 340200"/>
            </a:avLst>
          </a:prstGeom>
          <a:solidFill>
            <a:srgbClr val="C0C1D7"/>
          </a:solidFill>
          <a:ln/>
        </p:spPr>
      </p:sp>
      <p:sp>
        <p:nvSpPr>
          <p:cNvPr id="33" name="Shape 26"/>
          <p:cNvSpPr/>
          <p:nvPr/>
        </p:nvSpPr>
        <p:spPr>
          <a:xfrm>
            <a:off x="7176254" y="5344716"/>
            <a:ext cx="277654" cy="277654"/>
          </a:xfrm>
          <a:prstGeom prst="roundRect">
            <a:avLst>
              <a:gd name="adj" fmla="val 18673"/>
            </a:avLst>
          </a:prstGeom>
          <a:solidFill>
            <a:srgbClr val="DADBF1"/>
          </a:solidFill>
          <a:ln w="7620">
            <a:solidFill>
              <a:srgbClr val="C0C1D7"/>
            </a:solidFill>
            <a:prstDash val="solid"/>
          </a:ln>
        </p:spPr>
      </p:sp>
      <p:sp>
        <p:nvSpPr>
          <p:cNvPr id="34" name="Text 27"/>
          <p:cNvSpPr/>
          <p:nvPr/>
        </p:nvSpPr>
        <p:spPr>
          <a:xfrm>
            <a:off x="7222510" y="5367814"/>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6</a:t>
            </a:r>
            <a:endParaRPr lang="en-US" sz="1450" dirty="0"/>
          </a:p>
        </p:txBody>
      </p:sp>
      <p:sp>
        <p:nvSpPr>
          <p:cNvPr id="35" name="Text 28"/>
          <p:cNvSpPr/>
          <p:nvPr/>
        </p:nvSpPr>
        <p:spPr>
          <a:xfrm>
            <a:off x="7932301" y="5329357"/>
            <a:ext cx="2468880" cy="308610"/>
          </a:xfrm>
          <a:prstGeom prst="rect">
            <a:avLst/>
          </a:prstGeom>
          <a:noFill/>
          <a:ln/>
        </p:spPr>
        <p:txBody>
          <a:bodyPr wrap="none" lIns="0" tIns="0" rIns="0" bIns="0" rtlCol="0" anchor="t"/>
          <a:lstStyle/>
          <a:p>
            <a:pPr algn="l" indent="0" marL="0">
              <a:lnSpc>
                <a:spcPts val="2400"/>
              </a:lnSpc>
              <a:buNone/>
            </a:pPr>
            <a:r>
              <a:rPr lang="en-US" sz="1900" b="1" dirty="0">
                <a:solidFill>
                  <a:srgbClr val="272525"/>
                </a:solidFill>
                <a:latin typeface="Inter Bold" pitchFamily="34" charset="0"/>
                <a:ea typeface="Inter Bold" pitchFamily="34" charset="-122"/>
                <a:cs typeface="Inter Bold" pitchFamily="34" charset="-120"/>
              </a:rPr>
              <a:t>Download the data</a:t>
            </a:r>
            <a:endParaRPr lang="en-US" sz="1900" dirty="0"/>
          </a:p>
        </p:txBody>
      </p:sp>
      <p:sp>
        <p:nvSpPr>
          <p:cNvPr id="36" name="Text 29"/>
          <p:cNvSpPr/>
          <p:nvPr/>
        </p:nvSpPr>
        <p:spPr>
          <a:xfrm>
            <a:off x="7932301" y="5674995"/>
            <a:ext cx="2900958" cy="888682"/>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Hopefully your experiment runs! (if it doesn't follow the debugging tips further on). Once your participant completes your task, you can view data in one of two ways. Either select "Download Results" or "View Code" to see all the data in the "data" subfolder of your project.</a:t>
            </a:r>
            <a:endParaRPr lang="en-US" sz="950" dirty="0"/>
          </a:p>
        </p:txBody>
      </p:sp>
      <p:pic>
        <p:nvPicPr>
          <p:cNvPr id="37" name="Image 5" descr="preencoded.png">    </p:cNvPr>
          <p:cNvPicPr>
            <a:picLocks noChangeAspect="1"/>
          </p:cNvPicPr>
          <p:nvPr/>
        </p:nvPicPr>
        <p:blipFill>
          <a:blip r:embed="rId6"/>
          <a:stretch>
            <a:fillRect/>
          </a:stretch>
        </p:blipFill>
        <p:spPr>
          <a:xfrm>
            <a:off x="7932301" y="6633091"/>
            <a:ext cx="1697355" cy="509111"/>
          </a:xfrm>
          <a:prstGeom prst="rect">
            <a:avLst/>
          </a:prstGeom>
        </p:spPr>
      </p:pic>
      <p:sp>
        <p:nvSpPr>
          <p:cNvPr id="38" name="Text 30"/>
          <p:cNvSpPr/>
          <p:nvPr/>
        </p:nvSpPr>
        <p:spPr>
          <a:xfrm>
            <a:off x="7932301" y="7211616"/>
            <a:ext cx="2900958" cy="148114"/>
          </a:xfrm>
          <a:prstGeom prst="rect">
            <a:avLst/>
          </a:prstGeom>
          <a:noFill/>
          <a:ln/>
        </p:spPr>
        <p:txBody>
          <a:bodyPr wrap="non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or</a:t>
            </a:r>
            <a:endParaRPr lang="en-US" sz="950" dirty="0"/>
          </a:p>
        </p:txBody>
      </p:sp>
      <p:pic>
        <p:nvPicPr>
          <p:cNvPr id="39" name="Image 6" descr="preencoded.png">    </p:cNvPr>
          <p:cNvPicPr>
            <a:picLocks noChangeAspect="1"/>
          </p:cNvPicPr>
          <p:nvPr/>
        </p:nvPicPr>
        <p:blipFill>
          <a:blip r:embed="rId7"/>
          <a:stretch>
            <a:fillRect/>
          </a:stretch>
        </p:blipFill>
        <p:spPr>
          <a:xfrm>
            <a:off x="7932301" y="7429143"/>
            <a:ext cx="1234440" cy="478274"/>
          </a:xfrm>
          <a:prstGeom prst="rect">
            <a:avLst/>
          </a:prstGeom>
        </p:spPr>
      </p:pic>
      <p:sp>
        <p:nvSpPr>
          <p:cNvPr id="40" name="Text 31"/>
          <p:cNvSpPr/>
          <p:nvPr/>
        </p:nvSpPr>
        <p:spPr>
          <a:xfrm>
            <a:off x="7932301" y="7976830"/>
            <a:ext cx="2900958" cy="148114"/>
          </a:xfrm>
          <a:prstGeom prst="rect">
            <a:avLst/>
          </a:prstGeom>
          <a:noFill/>
          <a:ln/>
        </p:spPr>
        <p:txBody>
          <a:bodyPr wrap="non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 </a:t>
            </a:r>
            <a:endParaRPr lang="en-US" sz="950" dirty="0"/>
          </a:p>
        </p:txBody>
      </p:sp>
      <p:sp>
        <p:nvSpPr>
          <p:cNvPr id="41" name="Shape 32"/>
          <p:cNvSpPr/>
          <p:nvPr/>
        </p:nvSpPr>
        <p:spPr>
          <a:xfrm>
            <a:off x="3797022" y="8194357"/>
            <a:ext cx="7036237" cy="654010"/>
          </a:xfrm>
          <a:prstGeom prst="roundRect">
            <a:avLst>
              <a:gd name="adj" fmla="val 7927"/>
            </a:avLst>
          </a:prstGeom>
          <a:solidFill>
            <a:srgbClr val="B6D6FC"/>
          </a:solidFill>
          <a:ln/>
        </p:spPr>
      </p:sp>
      <p:pic>
        <p:nvPicPr>
          <p:cNvPr id="42" name="Image 7" descr="preencoded.png">    </p:cNvPr>
          <p:cNvPicPr>
            <a:picLocks noChangeAspect="1"/>
          </p:cNvPicPr>
          <p:nvPr/>
        </p:nvPicPr>
        <p:blipFill>
          <a:blip r:embed="rId8"/>
          <a:stretch>
            <a:fillRect/>
          </a:stretch>
        </p:blipFill>
        <p:spPr>
          <a:xfrm>
            <a:off x="3920371" y="8354854"/>
            <a:ext cx="154305" cy="123349"/>
          </a:xfrm>
          <a:prstGeom prst="rect">
            <a:avLst/>
          </a:prstGeom>
        </p:spPr>
      </p:pic>
      <p:sp>
        <p:nvSpPr>
          <p:cNvPr id="43" name="Text 33"/>
          <p:cNvSpPr/>
          <p:nvPr/>
        </p:nvSpPr>
        <p:spPr>
          <a:xfrm>
            <a:off x="4198025" y="8286869"/>
            <a:ext cx="6511885" cy="444341"/>
          </a:xfrm>
          <a:prstGeom prst="rect">
            <a:avLst/>
          </a:prstGeom>
          <a:noFill/>
          <a:ln/>
        </p:spPr>
        <p:txBody>
          <a:bodyPr wrap="square" lIns="0" tIns="0" rIns="0" bIns="0" rtlCol="0" anchor="t"/>
          <a:lstStyle/>
          <a:p>
            <a:pPr algn="l" indent="0" marL="0">
              <a:lnSpc>
                <a:spcPts val="1150"/>
              </a:lnSpc>
              <a:buNone/>
            </a:pPr>
            <a:r>
              <a:rPr lang="en-US" sz="950" dirty="0">
                <a:solidFill>
                  <a:srgbClr val="000000"/>
                </a:solidFill>
                <a:latin typeface="Inter" pitchFamily="34" charset="0"/>
                <a:ea typeface="Inter" pitchFamily="34" charset="-122"/>
                <a:cs typeface="Inter" pitchFamily="34" charset="-120"/>
              </a:rPr>
              <a:t>"Database" mode will store all participants to one file, you will now be able to view this data in the repository via the "View code" option. "csv" mode will store one csv and log file per participant (much like how data are stored when you run an experiment offline in PsychoPy.</a:t>
            </a:r>
            <a:endParaRPr lang="en-US" sz="9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3797022" y="1882497"/>
            <a:ext cx="5340906" cy="385763"/>
          </a:xfrm>
          <a:prstGeom prst="rect">
            <a:avLst/>
          </a:prstGeom>
          <a:noFill/>
          <a:ln/>
        </p:spPr>
        <p:txBody>
          <a:bodyPr wrap="none" lIns="0" tIns="0" rIns="0" bIns="0" rtlCol="0" anchor="t"/>
          <a:lstStyle/>
          <a:p>
            <a:pPr algn="l" indent="0" marL="0">
              <a:lnSpc>
                <a:spcPts val="3000"/>
              </a:lnSpc>
              <a:buNone/>
            </a:pPr>
            <a:r>
              <a:rPr lang="en-US" sz="2400" b="1" dirty="0">
                <a:solidFill>
                  <a:srgbClr val="000000"/>
                </a:solidFill>
                <a:latin typeface="Inter Bold" pitchFamily="34" charset="0"/>
                <a:ea typeface="Inter Bold" pitchFamily="34" charset="-122"/>
                <a:cs typeface="Inter Bold" pitchFamily="34" charset="-120"/>
              </a:rPr>
              <a:t>Daisy chaining with other platforms</a:t>
            </a:r>
            <a:endParaRPr lang="en-US" sz="2400" dirty="0"/>
          </a:p>
        </p:txBody>
      </p:sp>
      <p:sp>
        <p:nvSpPr>
          <p:cNvPr id="3" name="Text 1"/>
          <p:cNvSpPr/>
          <p:nvPr/>
        </p:nvSpPr>
        <p:spPr>
          <a:xfrm>
            <a:off x="3797022" y="2360771"/>
            <a:ext cx="7036237" cy="592455"/>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Sometimes you might want to connect your experiment with other platforms. For example, you might use a third party service to help with recruitment (such as </a:t>
            </a:r>
            <a:pPr algn="l" indent="0" marL="0">
              <a:lnSpc>
                <a:spcPts val="1150"/>
              </a:lnSpc>
              <a:buNone/>
            </a:pPr>
            <a:r>
              <a:rPr lang="en-US" sz="950" u="sng" dirty="0">
                <a:solidFill>
                  <a:srgbClr val="4950BC"/>
                </a:solidFill>
                <a:latin typeface="Inter" pitchFamily="34" charset="0"/>
                <a:ea typeface="Inter" pitchFamily="34" charset="-122"/>
                <a:cs typeface="Inter" pitchFamily="34" charset="-120"/>
                <a:hlinkClick r:id="rId1" invalidUrl="" action="" tgtFrame="" tooltip="" history="1" highlightClick="0" endSnd="0">
                  <a:extLst>
                    <a:ext uri="{A12FA001-AC4F-418D-AE19-62706E023703}">
                      <ahyp:hlinkClr xmlns:ahyp="http://schemas.microsoft.com/office/drawing/2018/hyperlinkcolor" val="tx"/>
                    </a:ext>
                  </a:extLst>
                </a:hlinkClick>
              </a:rPr>
              <a:t>prolific</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 or </a:t>
            </a:r>
            <a:pPr algn="l" indent="0" marL="0">
              <a:lnSpc>
                <a:spcPts val="1150"/>
              </a:lnSpc>
              <a:buNone/>
            </a:pPr>
            <a:r>
              <a:rPr lang="en-US" sz="950" u="sng" dirty="0">
                <a:solidFill>
                  <a:srgbClr val="4950BC"/>
                </a:solidFill>
                <a:latin typeface="Inter" pitchFamily="34" charset="0"/>
                <a:ea typeface="Inter" pitchFamily="34" charset="-122"/>
                <a:cs typeface="Inter" pitchFamily="34" charset="-120"/>
                <a:hlinkClick r:id="rId2" invalidUrl="" action="" tgtFrame="" tooltip="" history="1" highlightClick="0" endSnd="0">
                  <a:extLst>
                    <a:ext uri="{A12FA001-AC4F-418D-AE19-62706E023703}">
                      <ahyp:hlinkClr xmlns:ahyp="http://schemas.microsoft.com/office/drawing/2018/hyperlinkcolor" val="tx"/>
                    </a:ext>
                  </a:extLst>
                </a:hlinkClick>
              </a:rPr>
              <a:t>SONA</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 In these cases you want your experiment to go something like the chain below, you want information like "participant ID" as well as other info to be passed forward through the chain. </a:t>
            </a:r>
            <a:endParaRPr lang="en-US" sz="950" dirty="0"/>
          </a:p>
        </p:txBody>
      </p:sp>
      <p:sp>
        <p:nvSpPr>
          <p:cNvPr id="4" name="Shape 2"/>
          <p:cNvSpPr/>
          <p:nvPr/>
        </p:nvSpPr>
        <p:spPr>
          <a:xfrm>
            <a:off x="3797022" y="3161467"/>
            <a:ext cx="7036237" cy="15240"/>
          </a:xfrm>
          <a:prstGeom prst="roundRect">
            <a:avLst>
              <a:gd name="adj" fmla="val 340200"/>
            </a:avLst>
          </a:prstGeom>
          <a:solidFill>
            <a:srgbClr val="C0C1D7"/>
          </a:solidFill>
          <a:ln/>
        </p:spPr>
      </p:sp>
      <p:sp>
        <p:nvSpPr>
          <p:cNvPr id="5" name="Shape 3"/>
          <p:cNvSpPr/>
          <p:nvPr/>
        </p:nvSpPr>
        <p:spPr>
          <a:xfrm>
            <a:off x="4936331" y="3161467"/>
            <a:ext cx="15240" cy="370284"/>
          </a:xfrm>
          <a:prstGeom prst="roundRect">
            <a:avLst>
              <a:gd name="adj" fmla="val 340200"/>
            </a:avLst>
          </a:prstGeom>
          <a:solidFill>
            <a:srgbClr val="C0C1D7"/>
          </a:solidFill>
          <a:ln/>
        </p:spPr>
      </p:sp>
      <p:sp>
        <p:nvSpPr>
          <p:cNvPr id="6" name="Shape 4"/>
          <p:cNvSpPr/>
          <p:nvPr/>
        </p:nvSpPr>
        <p:spPr>
          <a:xfrm>
            <a:off x="4805124" y="3022640"/>
            <a:ext cx="277654" cy="277654"/>
          </a:xfrm>
          <a:prstGeom prst="roundRect">
            <a:avLst>
              <a:gd name="adj" fmla="val 18673"/>
            </a:avLst>
          </a:prstGeom>
          <a:solidFill>
            <a:srgbClr val="DADBF1"/>
          </a:solidFill>
          <a:ln w="7620">
            <a:solidFill>
              <a:srgbClr val="C0C1D7"/>
            </a:solidFill>
            <a:prstDash val="solid"/>
          </a:ln>
        </p:spPr>
      </p:sp>
      <p:sp>
        <p:nvSpPr>
          <p:cNvPr id="7" name="Text 5"/>
          <p:cNvSpPr/>
          <p:nvPr/>
        </p:nvSpPr>
        <p:spPr>
          <a:xfrm>
            <a:off x="4011335" y="3655219"/>
            <a:ext cx="1865352" cy="231338"/>
          </a:xfrm>
          <a:prstGeom prst="rect">
            <a:avLst/>
          </a:prstGeom>
          <a:noFill/>
          <a:ln/>
        </p:spPr>
        <p:txBody>
          <a:bodyPr wrap="none" lIns="0" tIns="0" rIns="0" bIns="0" rtlCol="0" anchor="t"/>
          <a:lstStyle/>
          <a:p>
            <a:pPr algn="ctr" indent="0" marL="0">
              <a:lnSpc>
                <a:spcPts val="1800"/>
              </a:lnSpc>
              <a:buNone/>
            </a:pPr>
            <a:r>
              <a:rPr lang="en-US" sz="1450" b="1" dirty="0">
                <a:solidFill>
                  <a:srgbClr val="272525"/>
                </a:solidFill>
                <a:latin typeface="Inter Bold" pitchFamily="34" charset="0"/>
                <a:ea typeface="Inter Bold" pitchFamily="34" charset="-122"/>
                <a:cs typeface="Inter Bold" pitchFamily="34" charset="-120"/>
              </a:rPr>
              <a:t>Recruitment website</a:t>
            </a:r>
            <a:endParaRPr lang="en-US" sz="1450" dirty="0"/>
          </a:p>
        </p:txBody>
      </p:sp>
      <p:sp>
        <p:nvSpPr>
          <p:cNvPr id="8" name="Text 6"/>
          <p:cNvSpPr/>
          <p:nvPr/>
        </p:nvSpPr>
        <p:spPr>
          <a:xfrm>
            <a:off x="3920371" y="3923586"/>
            <a:ext cx="2047280" cy="444341"/>
          </a:xfrm>
          <a:prstGeom prst="rect">
            <a:avLst/>
          </a:prstGeom>
          <a:noFill/>
          <a:ln/>
        </p:spPr>
        <p:txBody>
          <a:bodyPr wrap="square" lIns="0" tIns="0" rIns="0" bIns="0" rtlCol="0" anchor="t"/>
          <a:lstStyle/>
          <a:p>
            <a:pPr algn="ctr" indent="0" marL="0">
              <a:lnSpc>
                <a:spcPts val="1150"/>
              </a:lnSpc>
              <a:buNone/>
            </a:pPr>
            <a:r>
              <a:rPr lang="en-US" sz="950" dirty="0">
                <a:solidFill>
                  <a:srgbClr val="272525"/>
                </a:solidFill>
                <a:latin typeface="Inter" pitchFamily="34" charset="0"/>
                <a:ea typeface="Inter" pitchFamily="34" charset="-122"/>
                <a:cs typeface="Inter" pitchFamily="34" charset="-120"/>
              </a:rPr>
              <a:t>Participant discovers your experiment and is issued a </a:t>
            </a:r>
            <a:pPr algn="ctr" indent="0" marL="0">
              <a:lnSpc>
                <a:spcPts val="1150"/>
              </a:lnSpc>
              <a:buNone/>
            </a:pPr>
            <a:r>
              <a:rPr lang="en-US" sz="950" b="1" dirty="0">
                <a:solidFill>
                  <a:srgbClr val="272525"/>
                </a:solidFill>
                <a:latin typeface="Inter" pitchFamily="34" charset="0"/>
                <a:ea typeface="Inter" pitchFamily="34" charset="-122"/>
                <a:cs typeface="Inter" pitchFamily="34" charset="-120"/>
              </a:rPr>
              <a:t>participant ID</a:t>
            </a:r>
            <a:pPr algn="ctr" indent="0" marL="0">
              <a:lnSpc>
                <a:spcPts val="1150"/>
              </a:lnSpc>
              <a:buNone/>
            </a:pPr>
            <a:r>
              <a:rPr lang="en-US" sz="950" dirty="0">
                <a:solidFill>
                  <a:srgbClr val="272525"/>
                </a:solidFill>
                <a:latin typeface="Inter" pitchFamily="34" charset="0"/>
                <a:ea typeface="Inter" pitchFamily="34" charset="-122"/>
                <a:cs typeface="Inter" pitchFamily="34" charset="-120"/>
              </a:rPr>
              <a:t>. </a:t>
            </a:r>
            <a:endParaRPr lang="en-US" sz="950" dirty="0"/>
          </a:p>
        </p:txBody>
      </p:sp>
      <p:sp>
        <p:nvSpPr>
          <p:cNvPr id="9" name="Shape 7"/>
          <p:cNvSpPr/>
          <p:nvPr/>
        </p:nvSpPr>
        <p:spPr>
          <a:xfrm>
            <a:off x="7307461" y="3161467"/>
            <a:ext cx="15240" cy="370284"/>
          </a:xfrm>
          <a:prstGeom prst="roundRect">
            <a:avLst>
              <a:gd name="adj" fmla="val 340200"/>
            </a:avLst>
          </a:prstGeom>
          <a:solidFill>
            <a:srgbClr val="C0C1D7"/>
          </a:solidFill>
          <a:ln/>
        </p:spPr>
      </p:sp>
      <p:sp>
        <p:nvSpPr>
          <p:cNvPr id="10" name="Shape 8"/>
          <p:cNvSpPr/>
          <p:nvPr/>
        </p:nvSpPr>
        <p:spPr>
          <a:xfrm>
            <a:off x="7176254" y="3022640"/>
            <a:ext cx="277654" cy="277654"/>
          </a:xfrm>
          <a:prstGeom prst="roundRect">
            <a:avLst>
              <a:gd name="adj" fmla="val 18673"/>
            </a:avLst>
          </a:prstGeom>
          <a:solidFill>
            <a:srgbClr val="DADBF1"/>
          </a:solidFill>
          <a:ln w="7620">
            <a:solidFill>
              <a:srgbClr val="C0C1D7"/>
            </a:solidFill>
            <a:prstDash val="solid"/>
          </a:ln>
        </p:spPr>
      </p:sp>
      <p:sp>
        <p:nvSpPr>
          <p:cNvPr id="11" name="Text 9"/>
          <p:cNvSpPr/>
          <p:nvPr/>
        </p:nvSpPr>
        <p:spPr>
          <a:xfrm>
            <a:off x="6291501" y="3655219"/>
            <a:ext cx="2047280" cy="462677"/>
          </a:xfrm>
          <a:prstGeom prst="rect">
            <a:avLst/>
          </a:prstGeom>
          <a:noFill/>
          <a:ln/>
        </p:spPr>
        <p:txBody>
          <a:bodyPr wrap="square" lIns="0" tIns="0" rIns="0" bIns="0" rtlCol="0" anchor="t"/>
          <a:lstStyle/>
          <a:p>
            <a:pPr algn="ctr" indent="0" marL="0">
              <a:lnSpc>
                <a:spcPts val="1800"/>
              </a:lnSpc>
              <a:buNone/>
            </a:pPr>
            <a:r>
              <a:rPr lang="en-US" sz="1450" b="1" dirty="0">
                <a:solidFill>
                  <a:srgbClr val="272525"/>
                </a:solidFill>
                <a:latin typeface="Inter Bold" pitchFamily="34" charset="0"/>
                <a:ea typeface="Inter Bold" pitchFamily="34" charset="-122"/>
                <a:cs typeface="Inter Bold" pitchFamily="34" charset="-120"/>
              </a:rPr>
              <a:t>Experiment and/or Survey</a:t>
            </a:r>
            <a:endParaRPr lang="en-US" sz="1450" dirty="0"/>
          </a:p>
        </p:txBody>
      </p:sp>
      <p:sp>
        <p:nvSpPr>
          <p:cNvPr id="12" name="Text 10"/>
          <p:cNvSpPr/>
          <p:nvPr/>
        </p:nvSpPr>
        <p:spPr>
          <a:xfrm>
            <a:off x="6291501" y="4154924"/>
            <a:ext cx="2047280" cy="148114"/>
          </a:xfrm>
          <a:prstGeom prst="rect">
            <a:avLst/>
          </a:prstGeom>
          <a:noFill/>
          <a:ln/>
        </p:spPr>
        <p:txBody>
          <a:bodyPr wrap="none" lIns="0" tIns="0" rIns="0" bIns="0" rtlCol="0" anchor="t"/>
          <a:lstStyle/>
          <a:p>
            <a:pPr algn="ctr" indent="0" marL="0">
              <a:lnSpc>
                <a:spcPts val="1150"/>
              </a:lnSpc>
              <a:buNone/>
            </a:pPr>
            <a:r>
              <a:rPr lang="en-US" sz="950" dirty="0">
                <a:solidFill>
                  <a:srgbClr val="272525"/>
                </a:solidFill>
                <a:latin typeface="Inter" pitchFamily="34" charset="0"/>
                <a:ea typeface="Inter" pitchFamily="34" charset="-122"/>
                <a:cs typeface="Inter" pitchFamily="34" charset="-120"/>
              </a:rPr>
              <a:t>Participant completes your task. </a:t>
            </a:r>
            <a:endParaRPr lang="en-US" sz="950" dirty="0"/>
          </a:p>
        </p:txBody>
      </p:sp>
      <p:sp>
        <p:nvSpPr>
          <p:cNvPr id="13" name="Text 11"/>
          <p:cNvSpPr/>
          <p:nvPr/>
        </p:nvSpPr>
        <p:spPr>
          <a:xfrm>
            <a:off x="6291501" y="4340066"/>
            <a:ext cx="2047280" cy="148114"/>
          </a:xfrm>
          <a:prstGeom prst="rect">
            <a:avLst/>
          </a:prstGeom>
          <a:noFill/>
          <a:ln/>
        </p:spPr>
        <p:txBody>
          <a:bodyPr wrap="none" lIns="0" tIns="0" rIns="0" bIns="0" rtlCol="0" anchor="t"/>
          <a:lstStyle/>
          <a:p>
            <a:pPr algn="ctr" indent="0" marL="0">
              <a:lnSpc>
                <a:spcPts val="1150"/>
              </a:lnSpc>
              <a:buNone/>
            </a:pPr>
            <a:endParaRPr lang="en-US" sz="950" dirty="0"/>
          </a:p>
        </p:txBody>
      </p:sp>
      <p:sp>
        <p:nvSpPr>
          <p:cNvPr id="14" name="Shape 12"/>
          <p:cNvSpPr/>
          <p:nvPr/>
        </p:nvSpPr>
        <p:spPr>
          <a:xfrm>
            <a:off x="9678591" y="3161467"/>
            <a:ext cx="15240" cy="370284"/>
          </a:xfrm>
          <a:prstGeom prst="roundRect">
            <a:avLst>
              <a:gd name="adj" fmla="val 340200"/>
            </a:avLst>
          </a:prstGeom>
          <a:solidFill>
            <a:srgbClr val="C0C1D7"/>
          </a:solidFill>
          <a:ln/>
        </p:spPr>
      </p:sp>
      <p:sp>
        <p:nvSpPr>
          <p:cNvPr id="15" name="Shape 13"/>
          <p:cNvSpPr/>
          <p:nvPr/>
        </p:nvSpPr>
        <p:spPr>
          <a:xfrm>
            <a:off x="9547384" y="3022640"/>
            <a:ext cx="277654" cy="277654"/>
          </a:xfrm>
          <a:prstGeom prst="roundRect">
            <a:avLst>
              <a:gd name="adj" fmla="val 18673"/>
            </a:avLst>
          </a:prstGeom>
          <a:solidFill>
            <a:srgbClr val="DADBF1"/>
          </a:solidFill>
          <a:ln w="7620">
            <a:solidFill>
              <a:srgbClr val="C0C1D7"/>
            </a:solidFill>
            <a:prstDash val="solid"/>
          </a:ln>
        </p:spPr>
      </p:sp>
      <p:sp>
        <p:nvSpPr>
          <p:cNvPr id="16" name="Text 14"/>
          <p:cNvSpPr/>
          <p:nvPr/>
        </p:nvSpPr>
        <p:spPr>
          <a:xfrm>
            <a:off x="8753594" y="3655219"/>
            <a:ext cx="1865352" cy="231338"/>
          </a:xfrm>
          <a:prstGeom prst="rect">
            <a:avLst/>
          </a:prstGeom>
          <a:noFill/>
          <a:ln/>
        </p:spPr>
        <p:txBody>
          <a:bodyPr wrap="none" lIns="0" tIns="0" rIns="0" bIns="0" rtlCol="0" anchor="t"/>
          <a:lstStyle/>
          <a:p>
            <a:pPr algn="ctr" indent="0" marL="0">
              <a:lnSpc>
                <a:spcPts val="1800"/>
              </a:lnSpc>
              <a:buNone/>
            </a:pPr>
            <a:r>
              <a:rPr lang="en-US" sz="1450" b="1" dirty="0">
                <a:solidFill>
                  <a:srgbClr val="272525"/>
                </a:solidFill>
                <a:latin typeface="Inter Bold" pitchFamily="34" charset="0"/>
                <a:ea typeface="Inter Bold" pitchFamily="34" charset="-122"/>
                <a:cs typeface="Inter Bold" pitchFamily="34" charset="-120"/>
              </a:rPr>
              <a:t>Recruitment website</a:t>
            </a:r>
            <a:endParaRPr lang="en-US" sz="1450" dirty="0"/>
          </a:p>
        </p:txBody>
      </p:sp>
      <p:sp>
        <p:nvSpPr>
          <p:cNvPr id="17" name="Text 15"/>
          <p:cNvSpPr/>
          <p:nvPr/>
        </p:nvSpPr>
        <p:spPr>
          <a:xfrm>
            <a:off x="8662630" y="3923586"/>
            <a:ext cx="2047280" cy="296228"/>
          </a:xfrm>
          <a:prstGeom prst="rect">
            <a:avLst/>
          </a:prstGeom>
          <a:noFill/>
          <a:ln/>
        </p:spPr>
        <p:txBody>
          <a:bodyPr wrap="square" lIns="0" tIns="0" rIns="0" bIns="0" rtlCol="0" anchor="t"/>
          <a:lstStyle/>
          <a:p>
            <a:pPr algn="ctr" indent="0" marL="0">
              <a:lnSpc>
                <a:spcPts val="1150"/>
              </a:lnSpc>
              <a:buNone/>
            </a:pPr>
            <a:r>
              <a:rPr lang="en-US" sz="950" dirty="0">
                <a:solidFill>
                  <a:srgbClr val="272525"/>
                </a:solidFill>
                <a:latin typeface="Inter" pitchFamily="34" charset="0"/>
                <a:ea typeface="Inter" pitchFamily="34" charset="-122"/>
                <a:cs typeface="Inter" pitchFamily="34" charset="-120"/>
              </a:rPr>
              <a:t>Mark as complete so participants can be reimbursed.</a:t>
            </a:r>
            <a:endParaRPr lang="en-US" sz="950" dirty="0"/>
          </a:p>
        </p:txBody>
      </p:sp>
      <p:sp>
        <p:nvSpPr>
          <p:cNvPr id="18" name="Text 16"/>
          <p:cNvSpPr/>
          <p:nvPr/>
        </p:nvSpPr>
        <p:spPr>
          <a:xfrm>
            <a:off x="3797022" y="4580692"/>
            <a:ext cx="2468880" cy="308610"/>
          </a:xfrm>
          <a:prstGeom prst="rect">
            <a:avLst/>
          </a:prstGeom>
          <a:noFill/>
          <a:ln/>
        </p:spPr>
        <p:txBody>
          <a:bodyPr wrap="none" lIns="0" tIns="0" rIns="0" bIns="0" rtlCol="0" anchor="t"/>
          <a:lstStyle/>
          <a:p>
            <a:pPr algn="l" indent="0" marL="0">
              <a:lnSpc>
                <a:spcPts val="2400"/>
              </a:lnSpc>
              <a:buNone/>
            </a:pPr>
            <a:r>
              <a:rPr lang="en-US" sz="1900" b="1" dirty="0">
                <a:solidFill>
                  <a:srgbClr val="000000"/>
                </a:solidFill>
                <a:latin typeface="Inter Bold" pitchFamily="34" charset="0"/>
                <a:ea typeface="Inter Bold" pitchFamily="34" charset="-122"/>
                <a:cs typeface="Inter Bold" pitchFamily="34" charset="-120"/>
              </a:rPr>
              <a:t>How does it work?</a:t>
            </a:r>
            <a:endParaRPr lang="en-US" sz="1900" dirty="0"/>
          </a:p>
        </p:txBody>
      </p:sp>
      <p:sp>
        <p:nvSpPr>
          <p:cNvPr id="19" name="Text 17"/>
          <p:cNvSpPr/>
          <p:nvPr/>
        </p:nvSpPr>
        <p:spPr>
          <a:xfrm>
            <a:off x="3797022" y="4981813"/>
            <a:ext cx="7036237" cy="296228"/>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Information is passed to a website using something known as a </a:t>
            </a:r>
            <a:pPr algn="l" indent="0" marL="0">
              <a:lnSpc>
                <a:spcPts val="1150"/>
              </a:lnSpc>
              <a:buNone/>
            </a:pPr>
            <a:r>
              <a:rPr lang="en-US" sz="950" i="1" dirty="0">
                <a:solidFill>
                  <a:srgbClr val="272525"/>
                </a:solidFill>
                <a:latin typeface="Inter" pitchFamily="34" charset="0"/>
                <a:ea typeface="Inter" pitchFamily="34" charset="-122"/>
                <a:cs typeface="Inter" pitchFamily="34" charset="-120"/>
              </a:rPr>
              <a:t>query string</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 This is essentially any information that follows a "?" in the URL in your browser. For example, your task could have the URL: </a:t>
            </a:r>
            <a:endParaRPr lang="en-US" sz="950" dirty="0"/>
          </a:p>
        </p:txBody>
      </p:sp>
      <p:sp>
        <p:nvSpPr>
          <p:cNvPr id="20" name="Text 18"/>
          <p:cNvSpPr/>
          <p:nvPr/>
        </p:nvSpPr>
        <p:spPr>
          <a:xfrm>
            <a:off x="3797022" y="5347454"/>
            <a:ext cx="7036237" cy="148114"/>
          </a:xfrm>
          <a:prstGeom prst="rect">
            <a:avLst/>
          </a:prstGeom>
          <a:noFill/>
          <a:ln/>
        </p:spPr>
        <p:txBody>
          <a:bodyPr wrap="none" lIns="0" tIns="0" rIns="0" bIns="0" rtlCol="0" anchor="t"/>
          <a:lstStyle/>
          <a:p>
            <a:pPr algn="l" indent="0" marL="0">
              <a:lnSpc>
                <a:spcPts val="1150"/>
              </a:lnSpc>
              <a:buNone/>
            </a:pPr>
            <a:r>
              <a:rPr lang="en-US" sz="950" dirty="0">
                <a:solidFill>
                  <a:srgbClr val="5E98F1"/>
                </a:solidFill>
                <a:latin typeface="Inter" pitchFamily="34" charset="0"/>
                <a:ea typeface="Inter" pitchFamily="34" charset="-122"/>
                <a:cs typeface="Inter" pitchFamily="34" charset="-120"/>
              </a:rPr>
              <a:t>run.pavlovia.org/your_user_name/your_experiment_name/</a:t>
            </a:r>
            <a:endParaRPr lang="en-US" sz="950" dirty="0"/>
          </a:p>
        </p:txBody>
      </p:sp>
      <p:sp>
        <p:nvSpPr>
          <p:cNvPr id="21" name="Text 19"/>
          <p:cNvSpPr/>
          <p:nvPr/>
        </p:nvSpPr>
        <p:spPr>
          <a:xfrm>
            <a:off x="3797022" y="5564981"/>
            <a:ext cx="7036237" cy="296228"/>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This would likely start up your task with a dialogue window where you can type participant and session. You could however provide the value for "participant" already within the URL using a query string, like this:</a:t>
            </a:r>
            <a:endParaRPr lang="en-US" sz="950" dirty="0"/>
          </a:p>
        </p:txBody>
      </p:sp>
      <p:sp>
        <p:nvSpPr>
          <p:cNvPr id="22" name="Text 20"/>
          <p:cNvSpPr/>
          <p:nvPr/>
        </p:nvSpPr>
        <p:spPr>
          <a:xfrm>
            <a:off x="3797022" y="5930622"/>
            <a:ext cx="7036237" cy="148114"/>
          </a:xfrm>
          <a:prstGeom prst="rect">
            <a:avLst/>
          </a:prstGeom>
          <a:noFill/>
          <a:ln/>
        </p:spPr>
        <p:txBody>
          <a:bodyPr wrap="none" lIns="0" tIns="0" rIns="0" bIns="0" rtlCol="0" anchor="t"/>
          <a:lstStyle/>
          <a:p>
            <a:pPr algn="l" indent="0" marL="0">
              <a:lnSpc>
                <a:spcPts val="1150"/>
              </a:lnSpc>
              <a:buNone/>
            </a:pPr>
            <a:r>
              <a:rPr lang="en-US" sz="950" dirty="0">
                <a:solidFill>
                  <a:srgbClr val="5E98F1"/>
                </a:solidFill>
                <a:latin typeface="Inter" pitchFamily="34" charset="0"/>
                <a:ea typeface="Inter" pitchFamily="34" charset="-122"/>
                <a:cs typeface="Inter" pitchFamily="34" charset="-120"/>
              </a:rPr>
              <a:t>run.pavlovia.org/your_user_name/your_experiment_name/</a:t>
            </a:r>
            <a:pPr algn="l" indent="0" marL="0">
              <a:lnSpc>
                <a:spcPts val="1150"/>
              </a:lnSpc>
              <a:buNone/>
            </a:pPr>
            <a:r>
              <a:rPr lang="en-US" sz="950" b="1" dirty="0">
                <a:solidFill>
                  <a:srgbClr val="F36B32"/>
                </a:solidFill>
                <a:latin typeface="Inter" pitchFamily="34" charset="0"/>
                <a:ea typeface="Inter" pitchFamily="34" charset="-122"/>
                <a:cs typeface="Inter" pitchFamily="34" charset="-120"/>
              </a:rPr>
              <a:t>?participant=123&amp;session=1</a:t>
            </a:r>
            <a:endParaRPr lang="en-US" sz="950" dirty="0"/>
          </a:p>
        </p:txBody>
      </p:sp>
      <p:sp>
        <p:nvSpPr>
          <p:cNvPr id="23" name="Text 21"/>
          <p:cNvSpPr/>
          <p:nvPr/>
        </p:nvSpPr>
        <p:spPr>
          <a:xfrm>
            <a:off x="3797022" y="6148149"/>
            <a:ext cx="7036237" cy="444341"/>
          </a:xfrm>
          <a:prstGeom prst="rect">
            <a:avLst/>
          </a:prstGeom>
          <a:noFill/>
          <a:ln/>
        </p:spPr>
        <p:txBody>
          <a:bodyPr wrap="square" lIns="0" tIns="0" rIns="0" bIns="0" rtlCol="0" anchor="t"/>
          <a:lstStyle/>
          <a:p>
            <a:pPr algn="l" indent="0" marL="0">
              <a:lnSpc>
                <a:spcPts val="1150"/>
              </a:lnSpc>
              <a:buNone/>
            </a:pPr>
            <a:r>
              <a:rPr lang="en-US" sz="950" dirty="0">
                <a:solidFill>
                  <a:srgbClr val="000000"/>
                </a:solidFill>
                <a:latin typeface="Inter" pitchFamily="34" charset="0"/>
                <a:ea typeface="Inter" pitchFamily="34" charset="-122"/>
                <a:cs typeface="Inter" pitchFamily="34" charset="-120"/>
              </a:rPr>
              <a:t>Here the last part of the URL is a query string, and you will notice that this autocompletes the fields "participant" and "session" in the startup dialogue of your experiment. This is what happens when you daisy chain with other platforms, platform 1 will send information via query string to platform 2, then platform 2 sends it to platform 3 and so on…</a:t>
            </a:r>
            <a:endParaRPr lang="en-US" sz="950" dirty="0"/>
          </a:p>
        </p:txBody>
      </p:sp>
      <p:sp>
        <p:nvSpPr>
          <p:cNvPr id="24" name="Text 22"/>
          <p:cNvSpPr/>
          <p:nvPr/>
        </p:nvSpPr>
        <p:spPr>
          <a:xfrm>
            <a:off x="3797022" y="6685002"/>
            <a:ext cx="3609261" cy="308610"/>
          </a:xfrm>
          <a:prstGeom prst="rect">
            <a:avLst/>
          </a:prstGeom>
          <a:noFill/>
          <a:ln/>
        </p:spPr>
        <p:txBody>
          <a:bodyPr wrap="none" lIns="0" tIns="0" rIns="0" bIns="0" rtlCol="0" anchor="t"/>
          <a:lstStyle/>
          <a:p>
            <a:pPr algn="l" indent="0" marL="0">
              <a:lnSpc>
                <a:spcPts val="2400"/>
              </a:lnSpc>
              <a:buNone/>
            </a:pPr>
            <a:r>
              <a:rPr lang="en-US" sz="1900" b="1" dirty="0">
                <a:solidFill>
                  <a:srgbClr val="000000"/>
                </a:solidFill>
                <a:latin typeface="Inter Bold" pitchFamily="34" charset="0"/>
                <a:ea typeface="Inter Bold" pitchFamily="34" charset="-122"/>
                <a:cs typeface="Inter Bold" pitchFamily="34" charset="-120"/>
              </a:rPr>
              <a:t>How do I set up a daisy chain?</a:t>
            </a:r>
            <a:endParaRPr lang="en-US" sz="1900" dirty="0"/>
          </a:p>
        </p:txBody>
      </p:sp>
      <p:sp>
        <p:nvSpPr>
          <p:cNvPr id="25" name="Text 23"/>
          <p:cNvSpPr/>
          <p:nvPr/>
        </p:nvSpPr>
        <p:spPr>
          <a:xfrm>
            <a:off x="3797022" y="7086124"/>
            <a:ext cx="7036237" cy="444341"/>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How you do this will vary depending on platform, and you can now find a wonderfully clear guide to passing participant ID to Pavlovia from SONA, Prolific and Qualtrics on</a:t>
            </a:r>
            <a:pPr algn="l" indent="0" marL="0">
              <a:lnSpc>
                <a:spcPts val="1150"/>
              </a:lnSpc>
              <a:buNone/>
            </a:pPr>
            <a:r>
              <a:rPr lang="en-US" sz="950" u="sng" dirty="0">
                <a:solidFill>
                  <a:srgbClr val="000000"/>
                </a:solidFill>
                <a:latin typeface="Inter" pitchFamily="34" charset="0"/>
                <a:ea typeface="Inter" pitchFamily="34" charset="-122"/>
                <a:cs typeface="Inter" pitchFamily="34" charset="-120"/>
              </a:rPr>
              <a:t> </a:t>
            </a:r>
            <a:pPr algn="l" indent="0" marL="0">
              <a:lnSpc>
                <a:spcPts val="1150"/>
              </a:lnSpc>
              <a:buNone/>
            </a:pPr>
            <a:r>
              <a:rPr lang="en-US" sz="950" u="sng" dirty="0">
                <a:solidFill>
                  <a:srgbClr val="4950BC"/>
                </a:solidFill>
                <a:latin typeface="Inter" pitchFamily="34" charset="0"/>
                <a:ea typeface="Inter" pitchFamily="34" charset="-122"/>
                <a:cs typeface="Inter" pitchFamily="34" charset="-120"/>
                <a:hlinkClick r:id="rId3" invalidUrl="" action="" tgtFrame="" tooltip="" history="1" highlightClick="0" endSnd="0">
                  <a:extLst>
                    <a:ext uri="{A12FA001-AC4F-418D-AE19-62706E023703}">
                      <ahyp:hlinkClr xmlns:ahyp="http://schemas.microsoft.com/office/drawing/2018/hyperlinkcolor" val="tx"/>
                    </a:ext>
                  </a:extLst>
                </a:hlinkClick>
              </a:rPr>
              <a:t>Wakefield Morys-Carter's Daily Tips forum blog here</a:t>
            </a:r>
            <a:pPr algn="l" indent="0" marL="0">
              <a:lnSpc>
                <a:spcPts val="1150"/>
              </a:lnSpc>
              <a:buNone/>
            </a:pPr>
            <a:r>
              <a:rPr lang="en-US" sz="950" dirty="0">
                <a:solidFill>
                  <a:srgbClr val="000000"/>
                </a:solidFill>
                <a:latin typeface="Inter" pitchFamily="34" charset="0"/>
                <a:ea typeface="Inter" pitchFamily="34" charset="-122"/>
                <a:cs typeface="Inter" pitchFamily="34" charset="-120"/>
              </a:rPr>
              <a:t>. You can find individual guides below:</a:t>
            </a:r>
            <a:endParaRPr lang="en-US" sz="950" dirty="0"/>
          </a:p>
        </p:txBody>
      </p:sp>
      <p:sp>
        <p:nvSpPr>
          <p:cNvPr id="26" name="Text 24"/>
          <p:cNvSpPr/>
          <p:nvPr/>
        </p:nvSpPr>
        <p:spPr>
          <a:xfrm>
            <a:off x="3797022" y="7599878"/>
            <a:ext cx="7036237" cy="635556"/>
          </a:xfrm>
          <a:prstGeom prst="rect">
            <a:avLst/>
          </a:prstGeom>
          <a:noFill/>
          <a:ln/>
        </p:spPr>
        <p:txBody>
          <a:bodyPr wrap="square" lIns="0" tIns="0" rIns="0" bIns="0" rtlCol="0" anchor="t"/>
          <a:lstStyle/>
          <a:p>
            <a:pPr algn="l" marL="342900" indent="-342900">
              <a:lnSpc>
                <a:spcPts val="1150"/>
              </a:lnSpc>
              <a:buSzPct val="100000"/>
              <a:buChar char="•"/>
            </a:pPr>
            <a:r>
              <a:rPr lang="en-US" sz="950" u="sng" dirty="0">
                <a:solidFill>
                  <a:srgbClr val="4950BC"/>
                </a:solidFill>
                <a:latin typeface="Inter" pitchFamily="34" charset="0"/>
                <a:ea typeface="Inter" pitchFamily="34" charset="-122"/>
                <a:cs typeface="Inter" pitchFamily="34" charset="-120"/>
                <a:hlinkClick r:id="rId4" invalidUrl="" action="" tgtFrame="" tooltip="" history="1" highlightClick="0" endSnd="0">
                  <a:extLst>
                    <a:ext uri="{A12FA001-AC4F-418D-AE19-62706E023703}">
                      <ahyp:hlinkClr xmlns:ahyp="http://schemas.microsoft.com/office/drawing/2018/hyperlinkcolor" val="tx"/>
                    </a:ext>
                  </a:extLst>
                </a:hlinkClick>
              </a:rPr>
              <a:t>Prolific + Pavlovia</a:t>
            </a:r>
            <a:endParaRPr lang="en-US" sz="950" dirty="0"/>
          </a:p>
          <a:p>
            <a:pPr algn="l" marL="342900" indent="-342900">
              <a:lnSpc>
                <a:spcPts val="1150"/>
              </a:lnSpc>
              <a:buSzPct val="100000"/>
              <a:buChar char="•"/>
            </a:pPr>
            <a:r>
              <a:rPr lang="en-US" sz="950" u="sng" dirty="0">
                <a:solidFill>
                  <a:srgbClr val="4950BC"/>
                </a:solidFill>
                <a:latin typeface="Inter" pitchFamily="34" charset="0"/>
                <a:ea typeface="Inter" pitchFamily="34" charset="-122"/>
                <a:cs typeface="Inter" pitchFamily="34" charset="-120"/>
                <a:hlinkClick r:id="rId5" invalidUrl="" action="" tgtFrame="" tooltip="" history="1" highlightClick="0" endSnd="0">
                  <a:extLst>
                    <a:ext uri="{A12FA001-AC4F-418D-AE19-62706E023703}">
                      <ahyp:hlinkClr xmlns:ahyp="http://schemas.microsoft.com/office/drawing/2018/hyperlinkcolor" val="tx"/>
                    </a:ext>
                  </a:extLst>
                </a:hlinkClick>
              </a:rPr>
              <a:t>SONA + pavlovia</a:t>
            </a:r>
            <a:endParaRPr lang="en-US" sz="950" dirty="0"/>
          </a:p>
          <a:p>
            <a:pPr algn="l" marL="342900" indent="-342900">
              <a:lnSpc>
                <a:spcPts val="1150"/>
              </a:lnSpc>
              <a:buSzPct val="100000"/>
              <a:buChar char="•"/>
            </a:pPr>
            <a:r>
              <a:rPr lang="en-US" sz="950" u="sng" dirty="0">
                <a:solidFill>
                  <a:srgbClr val="4950BC"/>
                </a:solidFill>
                <a:latin typeface="Inter" pitchFamily="34" charset="0"/>
                <a:ea typeface="Inter" pitchFamily="34" charset="-122"/>
                <a:cs typeface="Inter" pitchFamily="34" charset="-120"/>
                <a:hlinkClick r:id="rId6" invalidUrl="" action="" tgtFrame="" tooltip="" history="1" highlightClick="0" endSnd="0">
                  <a:extLst>
                    <a:ext uri="{A12FA001-AC4F-418D-AE19-62706E023703}">
                      <ahyp:hlinkClr xmlns:ahyp="http://schemas.microsoft.com/office/drawing/2018/hyperlinkcolor" val="tx"/>
                    </a:ext>
                  </a:extLst>
                </a:hlinkClick>
              </a:rPr>
              <a:t>Qualtrics + pavlovia </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(Note: you can now use pavlovia surveys in place of many qualtrics surveys, which can be added directly to your experiment).</a:t>
            </a:r>
            <a:endParaRPr lang="en-US" sz="950" dirty="0"/>
          </a:p>
        </p:txBody>
      </p:sp>
      <p:pic>
        <p:nvPicPr>
          <p:cNvPr id="27" name="Image 0" descr="preencoded.png">    </p:cNvPr>
          <p:cNvPicPr>
            <a:picLocks noChangeAspect="1"/>
          </p:cNvPicPr>
          <p:nvPr/>
        </p:nvPicPr>
        <p:blipFill>
          <a:blip r:embed="rId7"/>
          <a:stretch>
            <a:fillRect/>
          </a:stretch>
        </p:blipFill>
        <p:spPr>
          <a:xfrm>
            <a:off x="0" y="0"/>
            <a:ext cx="14630400" cy="15430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3797022" y="813911"/>
            <a:ext cx="5181005" cy="385763"/>
          </a:xfrm>
          <a:prstGeom prst="rect">
            <a:avLst/>
          </a:prstGeom>
          <a:noFill/>
          <a:ln/>
        </p:spPr>
        <p:txBody>
          <a:bodyPr wrap="none" lIns="0" tIns="0" rIns="0" bIns="0" rtlCol="0" anchor="t"/>
          <a:lstStyle/>
          <a:p>
            <a:pPr algn="l" indent="0" marL="0">
              <a:lnSpc>
                <a:spcPts val="3000"/>
              </a:lnSpc>
              <a:buNone/>
            </a:pPr>
            <a:r>
              <a:rPr lang="en-US" sz="2400" b="1" dirty="0">
                <a:solidFill>
                  <a:srgbClr val="000000"/>
                </a:solidFill>
                <a:latin typeface="Inter Bold" pitchFamily="34" charset="0"/>
                <a:ea typeface="Inter Bold" pitchFamily="34" charset="-122"/>
                <a:cs typeface="Inter Bold" pitchFamily="34" charset="-120"/>
              </a:rPr>
              <a:t>Debugging online: Common errors</a:t>
            </a:r>
            <a:endParaRPr lang="en-US" sz="2400" dirty="0"/>
          </a:p>
        </p:txBody>
      </p:sp>
      <p:sp>
        <p:nvSpPr>
          <p:cNvPr id="3" name="Text 1"/>
          <p:cNvSpPr/>
          <p:nvPr/>
        </p:nvSpPr>
        <p:spPr>
          <a:xfrm>
            <a:off x="3797022" y="1323023"/>
            <a:ext cx="7036237" cy="444341"/>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When you run your experiment offline in the PsychoPy app, if your experiment doesn't work error messages will appear in the StdOut section of the "Runner" window. Online this can be trickier, but here are some tips to help, remember to use the </a:t>
            </a:r>
            <a:pPr algn="l" indent="0" marL="0">
              <a:lnSpc>
                <a:spcPts val="1150"/>
              </a:lnSpc>
              <a:buNone/>
            </a:pPr>
            <a:r>
              <a:rPr lang="en-US" sz="950" u="sng" dirty="0">
                <a:solidFill>
                  <a:srgbClr val="4950BC"/>
                </a:solidFill>
                <a:latin typeface="Inter" pitchFamily="34" charset="0"/>
                <a:ea typeface="Inter" pitchFamily="34" charset="-122"/>
                <a:cs typeface="Inter" pitchFamily="34" charset="-120"/>
                <a:hlinkClick r:id="rId1" invalidUrl="" action="" tgtFrame="" tooltip="" history="1" highlightClick="0" endSnd="0">
                  <a:extLst>
                    <a:ext uri="{A12FA001-AC4F-418D-AE19-62706E023703}">
                      <ahyp:hlinkClr xmlns:ahyp="http://schemas.microsoft.com/office/drawing/2018/hyperlinkcolor" val="tx"/>
                    </a:ext>
                  </a:extLst>
                </a:hlinkClick>
              </a:rPr>
              <a:t>forum</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 if you are not sure!</a:t>
            </a:r>
            <a:endParaRPr lang="en-US" sz="950" dirty="0"/>
          </a:p>
        </p:txBody>
      </p:sp>
      <p:sp>
        <p:nvSpPr>
          <p:cNvPr id="4" name="Text 2"/>
          <p:cNvSpPr/>
          <p:nvPr/>
        </p:nvSpPr>
        <p:spPr>
          <a:xfrm>
            <a:off x="3797022" y="1859875"/>
            <a:ext cx="1953816" cy="231338"/>
          </a:xfrm>
          <a:prstGeom prst="rect">
            <a:avLst/>
          </a:prstGeom>
          <a:noFill/>
          <a:ln/>
        </p:spPr>
        <p:txBody>
          <a:bodyPr wrap="none" lIns="0" tIns="0" rIns="0" bIns="0" rtlCol="0" anchor="t"/>
          <a:lstStyle/>
          <a:p>
            <a:pPr algn="l" indent="0" marL="0">
              <a:lnSpc>
                <a:spcPts val="1800"/>
              </a:lnSpc>
              <a:buNone/>
            </a:pPr>
            <a:r>
              <a:rPr lang="en-US" sz="1450" b="1" dirty="0">
                <a:solidFill>
                  <a:srgbClr val="000000"/>
                </a:solidFill>
                <a:latin typeface="Inter Bold" pitchFamily="34" charset="0"/>
                <a:ea typeface="Inter Bold" pitchFamily="34" charset="-122"/>
                <a:cs typeface="Inter Bold" pitchFamily="34" charset="-120"/>
              </a:rPr>
              <a:t>"Unknown Resource"</a:t>
            </a:r>
            <a:endParaRPr lang="en-US" sz="1450" dirty="0"/>
          </a:p>
        </p:txBody>
      </p:sp>
      <p:sp>
        <p:nvSpPr>
          <p:cNvPr id="5" name="Text 3"/>
          <p:cNvSpPr/>
          <p:nvPr/>
        </p:nvSpPr>
        <p:spPr>
          <a:xfrm>
            <a:off x="3797022" y="2183725"/>
            <a:ext cx="7036237" cy="296228"/>
          </a:xfrm>
          <a:prstGeom prst="rect">
            <a:avLst/>
          </a:prstGeom>
          <a:noFill/>
          <a:ln/>
        </p:spPr>
        <p:txBody>
          <a:bodyPr wrap="square" lIns="0" tIns="0" rIns="0" bIns="0" rtlCol="0" anchor="t"/>
          <a:lstStyle/>
          <a:p>
            <a:pPr algn="l" indent="0" marL="0">
              <a:lnSpc>
                <a:spcPts val="1150"/>
              </a:lnSpc>
              <a:buNone/>
            </a:pPr>
            <a:r>
              <a:rPr lang="en-US" sz="950" b="1" dirty="0">
                <a:solidFill>
                  <a:srgbClr val="272525"/>
                </a:solidFill>
                <a:latin typeface="Inter" pitchFamily="34" charset="0"/>
                <a:ea typeface="Inter" pitchFamily="34" charset="-122"/>
                <a:cs typeface="Inter" pitchFamily="34" charset="-120"/>
              </a:rPr>
              <a:t>Explanation: </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This means your experiment cannot find a resource it needs in your experiment (e.g. a picture or spreadsheet). When you run an experiment online, all resources required first need to be loaded to the browser window.</a:t>
            </a:r>
            <a:endParaRPr lang="en-US" sz="950" dirty="0"/>
          </a:p>
        </p:txBody>
      </p:sp>
      <p:sp>
        <p:nvSpPr>
          <p:cNvPr id="6" name="Text 4"/>
          <p:cNvSpPr/>
          <p:nvPr/>
        </p:nvSpPr>
        <p:spPr>
          <a:xfrm>
            <a:off x="3797022" y="2549366"/>
            <a:ext cx="7036237" cy="148114"/>
          </a:xfrm>
          <a:prstGeom prst="rect">
            <a:avLst/>
          </a:prstGeom>
          <a:noFill/>
          <a:ln/>
        </p:spPr>
        <p:txBody>
          <a:bodyPr wrap="none" lIns="0" tIns="0" rIns="0" bIns="0" rtlCol="0" anchor="t"/>
          <a:lstStyle/>
          <a:p>
            <a:pPr algn="l" indent="0" marL="0">
              <a:lnSpc>
                <a:spcPts val="1150"/>
              </a:lnSpc>
              <a:buNone/>
            </a:pPr>
            <a:r>
              <a:rPr lang="en-US" sz="950" b="1" dirty="0">
                <a:solidFill>
                  <a:srgbClr val="272525"/>
                </a:solidFill>
                <a:latin typeface="Inter" pitchFamily="34" charset="0"/>
                <a:ea typeface="Inter" pitchFamily="34" charset="-122"/>
                <a:cs typeface="Inter" pitchFamily="34" charset="-120"/>
              </a:rPr>
              <a:t>Solution:</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 Add resources to the "Online" tab of your experiment settings.</a:t>
            </a:r>
            <a:endParaRPr lang="en-US" sz="950" dirty="0"/>
          </a:p>
        </p:txBody>
      </p:sp>
      <p:pic>
        <p:nvPicPr>
          <p:cNvPr id="7" name="Image 0" descr="preencoded.png">    </p:cNvPr>
          <p:cNvPicPr>
            <a:picLocks noChangeAspect="1"/>
          </p:cNvPicPr>
          <p:nvPr/>
        </p:nvPicPr>
        <p:blipFill>
          <a:blip r:embed="rId2"/>
          <a:stretch>
            <a:fillRect/>
          </a:stretch>
        </p:blipFill>
        <p:spPr>
          <a:xfrm>
            <a:off x="3797022" y="2766893"/>
            <a:ext cx="2338507" cy="2072759"/>
          </a:xfrm>
          <a:prstGeom prst="rect">
            <a:avLst/>
          </a:prstGeom>
        </p:spPr>
      </p:pic>
      <p:sp>
        <p:nvSpPr>
          <p:cNvPr id="8" name="Text 5"/>
          <p:cNvSpPr/>
          <p:nvPr/>
        </p:nvSpPr>
        <p:spPr>
          <a:xfrm>
            <a:off x="3797022" y="4932164"/>
            <a:ext cx="2253377" cy="231338"/>
          </a:xfrm>
          <a:prstGeom prst="rect">
            <a:avLst/>
          </a:prstGeom>
          <a:noFill/>
          <a:ln/>
        </p:spPr>
        <p:txBody>
          <a:bodyPr wrap="none" lIns="0" tIns="0" rIns="0" bIns="0" rtlCol="0" anchor="t"/>
          <a:lstStyle/>
          <a:p>
            <a:pPr algn="l" indent="0" marL="0">
              <a:lnSpc>
                <a:spcPts val="1800"/>
              </a:lnSpc>
              <a:buNone/>
            </a:pPr>
            <a:r>
              <a:rPr lang="en-US" sz="1450" b="1" dirty="0">
                <a:solidFill>
                  <a:srgbClr val="000000"/>
                </a:solidFill>
                <a:latin typeface="Inter Bold" pitchFamily="34" charset="0"/>
                <a:ea typeface="Inter Bold" pitchFamily="34" charset="-122"/>
                <a:cs typeface="Inter Bold" pitchFamily="34" charset="-120"/>
              </a:rPr>
              <a:t>"Initializing experiment" </a:t>
            </a:r>
            <a:endParaRPr lang="en-US" sz="1450" dirty="0"/>
          </a:p>
        </p:txBody>
      </p:sp>
      <p:sp>
        <p:nvSpPr>
          <p:cNvPr id="9" name="Text 6"/>
          <p:cNvSpPr/>
          <p:nvPr/>
        </p:nvSpPr>
        <p:spPr>
          <a:xfrm>
            <a:off x="3797022" y="5256014"/>
            <a:ext cx="7036237" cy="148114"/>
          </a:xfrm>
          <a:prstGeom prst="rect">
            <a:avLst/>
          </a:prstGeom>
          <a:noFill/>
          <a:ln/>
        </p:spPr>
        <p:txBody>
          <a:bodyPr wrap="none" lIns="0" tIns="0" rIns="0" bIns="0" rtlCol="0" anchor="t"/>
          <a:lstStyle/>
          <a:p>
            <a:pPr algn="l" indent="0" marL="0">
              <a:lnSpc>
                <a:spcPts val="1150"/>
              </a:lnSpc>
              <a:buNone/>
            </a:pPr>
            <a:r>
              <a:rPr lang="en-US" sz="950" b="1" dirty="0">
                <a:solidFill>
                  <a:srgbClr val="272525"/>
                </a:solidFill>
                <a:latin typeface="Inter" pitchFamily="34" charset="0"/>
                <a:ea typeface="Inter" pitchFamily="34" charset="-122"/>
                <a:cs typeface="Inter" pitchFamily="34" charset="-120"/>
              </a:rPr>
              <a:t>Explanation:</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 There is a syntax error in the compiled .js file of your experiment, meaning it cannot initialise properly.</a:t>
            </a:r>
            <a:endParaRPr lang="en-US" sz="950" dirty="0"/>
          </a:p>
        </p:txBody>
      </p:sp>
      <p:sp>
        <p:nvSpPr>
          <p:cNvPr id="10" name="Text 7"/>
          <p:cNvSpPr/>
          <p:nvPr/>
        </p:nvSpPr>
        <p:spPr>
          <a:xfrm>
            <a:off x="3797022" y="5473541"/>
            <a:ext cx="7036237" cy="444341"/>
          </a:xfrm>
          <a:prstGeom prst="rect">
            <a:avLst/>
          </a:prstGeom>
          <a:noFill/>
          <a:ln/>
        </p:spPr>
        <p:txBody>
          <a:bodyPr wrap="square" lIns="0" tIns="0" rIns="0" bIns="0" rtlCol="0" anchor="t"/>
          <a:lstStyle/>
          <a:p>
            <a:pPr algn="l" indent="0" marL="0">
              <a:lnSpc>
                <a:spcPts val="1150"/>
              </a:lnSpc>
              <a:buNone/>
            </a:pPr>
            <a:r>
              <a:rPr lang="en-US" sz="950" b="1" dirty="0">
                <a:solidFill>
                  <a:srgbClr val="272525"/>
                </a:solidFill>
                <a:latin typeface="Inter" pitchFamily="34" charset="0"/>
                <a:ea typeface="Inter" pitchFamily="34" charset="-122"/>
                <a:cs typeface="Inter" pitchFamily="34" charset="-120"/>
              </a:rPr>
              <a:t>Solution: </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Right click anywhere on the "initializing" window and select "inspect". On the developer window that opens select "console". Refresh your window. The console will provide more information about where the error is arising from. Common reasons for this error include:</a:t>
            </a:r>
            <a:endParaRPr lang="en-US" sz="950" dirty="0"/>
          </a:p>
        </p:txBody>
      </p:sp>
      <p:sp>
        <p:nvSpPr>
          <p:cNvPr id="11" name="Text 8"/>
          <p:cNvSpPr/>
          <p:nvPr/>
        </p:nvSpPr>
        <p:spPr>
          <a:xfrm>
            <a:off x="3797022" y="5987296"/>
            <a:ext cx="7036237" cy="635556"/>
          </a:xfrm>
          <a:prstGeom prst="rect">
            <a:avLst/>
          </a:prstGeom>
          <a:noFill/>
          <a:ln/>
        </p:spPr>
        <p:txBody>
          <a:bodyPr wrap="square" lIns="0" tIns="0" rIns="0" bIns="0" rtlCol="0" anchor="t"/>
          <a:lstStyle/>
          <a:p>
            <a:pPr algn="l" marL="342900" indent="-342900">
              <a:lnSpc>
                <a:spcPts val="1150"/>
              </a:lnSpc>
              <a:buSzPct val="100000"/>
              <a:buChar char="•"/>
            </a:pPr>
            <a:r>
              <a:rPr lang="en-US" sz="950" dirty="0">
                <a:solidFill>
                  <a:srgbClr val="272525"/>
                </a:solidFill>
                <a:latin typeface="Inter" pitchFamily="34" charset="0"/>
                <a:ea typeface="Inter" pitchFamily="34" charset="-122"/>
                <a:cs typeface="Inter" pitchFamily="34" charset="-120"/>
              </a:rPr>
              <a:t>A component with invalid syntax e.g. the position argument of a text component missing a closing bracket </a:t>
            </a:r>
            <a:pPr algn="l" indent="0" marL="0">
              <a:lnSpc>
                <a:spcPts val="1150"/>
              </a:lnSpc>
              <a:buNone/>
            </a:pPr>
            <a:r>
              <a:rPr lang="en-US" sz="950" dirty="0">
                <a:solidFill>
                  <a:srgbClr val="272525"/>
                </a:solidFill>
                <a:highlight>
                  <a:srgbClr val="F2F2F2"/>
                </a:highlight>
                <a:latin typeface="Consolas" pitchFamily="34" charset="0"/>
                <a:ea typeface="Consolas" pitchFamily="34" charset="-122"/>
                <a:cs typeface="Consolas" pitchFamily="34" charset="-120"/>
              </a:rPr>
              <a:t>(0, 0.5</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 rather than </a:t>
            </a:r>
            <a:pPr algn="l" indent="0" marL="0">
              <a:lnSpc>
                <a:spcPts val="1150"/>
              </a:lnSpc>
              <a:buNone/>
            </a:pPr>
            <a:r>
              <a:rPr lang="en-US" sz="950" dirty="0">
                <a:solidFill>
                  <a:srgbClr val="272525"/>
                </a:solidFill>
                <a:highlight>
                  <a:srgbClr val="F2F2F2"/>
                </a:highlight>
                <a:latin typeface="Consolas" pitchFamily="34" charset="0"/>
                <a:ea typeface="Consolas" pitchFamily="34" charset="-122"/>
                <a:cs typeface="Consolas" pitchFamily="34" charset="-120"/>
              </a:rPr>
              <a:t>(0, 0.5)</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a:t>
            </a:r>
            <a:endParaRPr lang="en-US" sz="950" dirty="0"/>
          </a:p>
          <a:p>
            <a:pPr algn="l" marL="342900" indent="-342900">
              <a:lnSpc>
                <a:spcPts val="1150"/>
              </a:lnSpc>
              <a:buSzPct val="100000"/>
              <a:buChar char="•"/>
            </a:pPr>
            <a:r>
              <a:rPr lang="en-US" sz="950" dirty="0">
                <a:solidFill>
                  <a:srgbClr val="272525"/>
                </a:solidFill>
                <a:latin typeface="Inter" pitchFamily="34" charset="0"/>
                <a:ea typeface="Inter" pitchFamily="34" charset="-122"/>
                <a:cs typeface="Inter" pitchFamily="34" charset="-120"/>
              </a:rPr>
              <a:t>A JS code component with a syntax error.</a:t>
            </a:r>
            <a:endParaRPr lang="en-US" sz="950" dirty="0"/>
          </a:p>
          <a:p>
            <a:pPr algn="l" marL="342900" indent="-342900">
              <a:lnSpc>
                <a:spcPts val="1150"/>
              </a:lnSpc>
              <a:buSzPct val="100000"/>
              <a:buChar char="•"/>
            </a:pPr>
            <a:r>
              <a:rPr lang="en-US" sz="950" dirty="0">
                <a:solidFill>
                  <a:srgbClr val="272525"/>
                </a:solidFill>
                <a:latin typeface="Inter" pitchFamily="34" charset="0"/>
                <a:ea typeface="Inter" pitchFamily="34" charset="-122"/>
                <a:cs typeface="Inter" pitchFamily="34" charset="-120"/>
              </a:rPr>
              <a:t>An Auto &gt; JS component where you use python that doesn't translate well to JS e.g. </a:t>
            </a:r>
            <a:pPr algn="l" indent="0" marL="0">
              <a:lnSpc>
                <a:spcPts val="1150"/>
              </a:lnSpc>
              <a:buNone/>
            </a:pPr>
            <a:r>
              <a:rPr lang="en-US" sz="950" dirty="0">
                <a:solidFill>
                  <a:srgbClr val="272525"/>
                </a:solidFill>
                <a:highlight>
                  <a:srgbClr val="F2F2F2"/>
                </a:highlight>
                <a:latin typeface="Consolas" pitchFamily="34" charset="0"/>
                <a:ea typeface="Consolas" pitchFamily="34" charset="-122"/>
                <a:cs typeface="Consolas" pitchFamily="34" charset="-120"/>
              </a:rPr>
              <a:t>import random</a:t>
            </a:r>
            <a:endParaRPr lang="en-US" sz="950" dirty="0"/>
          </a:p>
        </p:txBody>
      </p:sp>
      <p:sp>
        <p:nvSpPr>
          <p:cNvPr id="12" name="Shape 9"/>
          <p:cNvSpPr/>
          <p:nvPr/>
        </p:nvSpPr>
        <p:spPr>
          <a:xfrm>
            <a:off x="3797022" y="6692265"/>
            <a:ext cx="7036237" cy="505897"/>
          </a:xfrm>
          <a:prstGeom prst="roundRect">
            <a:avLst>
              <a:gd name="adj" fmla="val 10248"/>
            </a:avLst>
          </a:prstGeom>
          <a:solidFill>
            <a:srgbClr val="B6D6FC"/>
          </a:solidFill>
          <a:ln/>
        </p:spPr>
      </p:sp>
      <p:pic>
        <p:nvPicPr>
          <p:cNvPr id="13" name="Image 1" descr="preencoded.png">    </p:cNvPr>
          <p:cNvPicPr>
            <a:picLocks noChangeAspect="1"/>
          </p:cNvPicPr>
          <p:nvPr/>
        </p:nvPicPr>
        <p:blipFill>
          <a:blip r:embed="rId3"/>
          <a:stretch>
            <a:fillRect/>
          </a:stretch>
        </p:blipFill>
        <p:spPr>
          <a:xfrm>
            <a:off x="3920371" y="6852761"/>
            <a:ext cx="154305" cy="123349"/>
          </a:xfrm>
          <a:prstGeom prst="rect">
            <a:avLst/>
          </a:prstGeom>
        </p:spPr>
      </p:pic>
      <p:sp>
        <p:nvSpPr>
          <p:cNvPr id="14" name="Text 10"/>
          <p:cNvSpPr/>
          <p:nvPr/>
        </p:nvSpPr>
        <p:spPr>
          <a:xfrm>
            <a:off x="4198025" y="6784777"/>
            <a:ext cx="6511885" cy="296228"/>
          </a:xfrm>
          <a:prstGeom prst="rect">
            <a:avLst/>
          </a:prstGeom>
          <a:noFill/>
          <a:ln/>
        </p:spPr>
        <p:txBody>
          <a:bodyPr wrap="square" lIns="0" tIns="0" rIns="0" bIns="0" rtlCol="0" anchor="t"/>
          <a:lstStyle/>
          <a:p>
            <a:pPr algn="l" indent="0" marL="0">
              <a:lnSpc>
                <a:spcPts val="1150"/>
              </a:lnSpc>
              <a:buNone/>
            </a:pPr>
            <a:r>
              <a:rPr lang="en-US" sz="950" dirty="0">
                <a:solidFill>
                  <a:srgbClr val="000000"/>
                </a:solidFill>
                <a:latin typeface="Inter" pitchFamily="34" charset="0"/>
                <a:ea typeface="Inter" pitchFamily="34" charset="-122"/>
                <a:cs typeface="Inter" pitchFamily="34" charset="-120"/>
              </a:rPr>
              <a:t>For a complete list of tips to help with potential issues in code component translations take a look at Wakefields </a:t>
            </a:r>
            <a:pPr algn="l" indent="0" marL="0">
              <a:lnSpc>
                <a:spcPts val="1150"/>
              </a:lnSpc>
              <a:buNone/>
            </a:pPr>
            <a:r>
              <a:rPr lang="en-US" sz="950" u="sng" dirty="0">
                <a:solidFill>
                  <a:srgbClr val="4950BC"/>
                </a:solidFill>
                <a:latin typeface="Inter" pitchFamily="34" charset="0"/>
                <a:ea typeface="Inter" pitchFamily="34" charset="-122"/>
                <a:cs typeface="Inter" pitchFamily="34" charset="-120"/>
                <a:hlinkClick r:id="rId4" invalidUrl="" action="" tgtFrame="" tooltip="" history="1" highlightClick="0" endSnd="0">
                  <a:extLst>
                    <a:ext uri="{A12FA001-AC4F-418D-AE19-62706E023703}">
                      <ahyp:hlinkClr xmlns:ahyp="http://schemas.microsoft.com/office/drawing/2018/hyperlinkcolor" val="tx"/>
                    </a:ext>
                  </a:extLst>
                </a:hlinkClick>
              </a:rPr>
              <a:t>PsychoPy to Javascript crib sheet.</a:t>
            </a:r>
            <a:endParaRPr lang="en-US" sz="950" dirty="0"/>
          </a:p>
        </p:txBody>
      </p:sp>
      <p:sp>
        <p:nvSpPr>
          <p:cNvPr id="15" name="Text 11"/>
          <p:cNvSpPr/>
          <p:nvPr/>
        </p:nvSpPr>
        <p:spPr>
          <a:xfrm>
            <a:off x="3797022" y="7267575"/>
            <a:ext cx="7036237" cy="148114"/>
          </a:xfrm>
          <a:prstGeom prst="rect">
            <a:avLst/>
          </a:prstGeom>
          <a:noFill/>
          <a:ln/>
        </p:spPr>
        <p:txBody>
          <a:bodyPr wrap="none" lIns="0" tIns="0" rIns="0" bIns="0" rtlCol="0" anchor="t"/>
          <a:lstStyle/>
          <a:p>
            <a:pPr algn="l" indent="0" marL="0">
              <a:lnSpc>
                <a:spcPts val="1150"/>
              </a:lnSpc>
              <a:buNone/>
            </a:pPr>
            <a:endParaRPr lang="en-US" sz="9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1543050"/>
          </a:xfrm>
          <a:prstGeom prst="rect">
            <a:avLst/>
          </a:prstGeom>
        </p:spPr>
      </p:pic>
      <p:sp>
        <p:nvSpPr>
          <p:cNvPr id="3" name="Text 0"/>
          <p:cNvSpPr/>
          <p:nvPr/>
        </p:nvSpPr>
        <p:spPr>
          <a:xfrm>
            <a:off x="3797022" y="1882497"/>
            <a:ext cx="4834652" cy="385763"/>
          </a:xfrm>
          <a:prstGeom prst="rect">
            <a:avLst/>
          </a:prstGeom>
          <a:noFill/>
          <a:ln/>
        </p:spPr>
        <p:txBody>
          <a:bodyPr wrap="none" lIns="0" tIns="0" rIns="0" bIns="0" rtlCol="0" anchor="t"/>
          <a:lstStyle/>
          <a:p>
            <a:pPr algn="l" indent="0" marL="0">
              <a:lnSpc>
                <a:spcPts val="3000"/>
              </a:lnSpc>
              <a:buNone/>
            </a:pPr>
            <a:r>
              <a:rPr lang="en-US" sz="2400" b="1" dirty="0">
                <a:solidFill>
                  <a:srgbClr val="000000"/>
                </a:solidFill>
                <a:latin typeface="Inter Bold" pitchFamily="34" charset="0"/>
                <a:ea typeface="Inter Bold" pitchFamily="34" charset="-122"/>
                <a:cs typeface="Inter Bold" pitchFamily="34" charset="-120"/>
              </a:rPr>
              <a:t>Making Surveys on Pavlovia.org</a:t>
            </a:r>
            <a:endParaRPr lang="en-US" sz="2400" dirty="0"/>
          </a:p>
        </p:txBody>
      </p:sp>
      <p:sp>
        <p:nvSpPr>
          <p:cNvPr id="4" name="Text 1"/>
          <p:cNvSpPr/>
          <p:nvPr/>
        </p:nvSpPr>
        <p:spPr>
          <a:xfrm>
            <a:off x="3797022" y="2360771"/>
            <a:ext cx="7036237" cy="296228"/>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Pavlovia now has the capacity to make surveys, if you only want to run a survey (i.e. no experiment) then you technically do not need the PsychoPy app at all in order to build a survey!</a:t>
            </a:r>
            <a:endParaRPr lang="en-US" sz="950" dirty="0"/>
          </a:p>
        </p:txBody>
      </p:sp>
      <p:sp>
        <p:nvSpPr>
          <p:cNvPr id="5" name="Shape 2"/>
          <p:cNvSpPr/>
          <p:nvPr/>
        </p:nvSpPr>
        <p:spPr>
          <a:xfrm>
            <a:off x="7307461" y="2726412"/>
            <a:ext cx="15240" cy="7457599"/>
          </a:xfrm>
          <a:prstGeom prst="roundRect">
            <a:avLst>
              <a:gd name="adj" fmla="val 340200"/>
            </a:avLst>
          </a:prstGeom>
          <a:solidFill>
            <a:srgbClr val="C0C1D7"/>
          </a:solidFill>
          <a:ln/>
        </p:spPr>
      </p:sp>
      <p:sp>
        <p:nvSpPr>
          <p:cNvPr id="6" name="Shape 3"/>
          <p:cNvSpPr/>
          <p:nvPr/>
        </p:nvSpPr>
        <p:spPr>
          <a:xfrm>
            <a:off x="6821210" y="2857619"/>
            <a:ext cx="370284" cy="15240"/>
          </a:xfrm>
          <a:prstGeom prst="roundRect">
            <a:avLst>
              <a:gd name="adj" fmla="val 340200"/>
            </a:avLst>
          </a:prstGeom>
          <a:solidFill>
            <a:srgbClr val="C0C1D7"/>
          </a:solidFill>
          <a:ln/>
        </p:spPr>
      </p:sp>
      <p:sp>
        <p:nvSpPr>
          <p:cNvPr id="7" name="Shape 4"/>
          <p:cNvSpPr/>
          <p:nvPr/>
        </p:nvSpPr>
        <p:spPr>
          <a:xfrm>
            <a:off x="7176254" y="2726412"/>
            <a:ext cx="277654" cy="277654"/>
          </a:xfrm>
          <a:prstGeom prst="roundRect">
            <a:avLst>
              <a:gd name="adj" fmla="val 18673"/>
            </a:avLst>
          </a:prstGeom>
          <a:solidFill>
            <a:srgbClr val="DADBF1"/>
          </a:solidFill>
          <a:ln w="7620">
            <a:solidFill>
              <a:srgbClr val="C0C1D7"/>
            </a:solidFill>
            <a:prstDash val="solid"/>
          </a:ln>
        </p:spPr>
      </p:sp>
      <p:sp>
        <p:nvSpPr>
          <p:cNvPr id="8" name="Text 5"/>
          <p:cNvSpPr/>
          <p:nvPr/>
        </p:nvSpPr>
        <p:spPr>
          <a:xfrm>
            <a:off x="7222510" y="2749510"/>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1</a:t>
            </a:r>
            <a:endParaRPr lang="en-US" sz="1450" dirty="0"/>
          </a:p>
        </p:txBody>
      </p:sp>
      <p:sp>
        <p:nvSpPr>
          <p:cNvPr id="9" name="Text 6"/>
          <p:cNvSpPr/>
          <p:nvPr/>
        </p:nvSpPr>
        <p:spPr>
          <a:xfrm>
            <a:off x="3797022" y="2766417"/>
            <a:ext cx="2900839" cy="296228"/>
          </a:xfrm>
          <a:prstGeom prst="rect">
            <a:avLst/>
          </a:prstGeom>
          <a:noFill/>
          <a:ln/>
        </p:spPr>
        <p:txBody>
          <a:bodyPr wrap="square" lIns="0" tIns="0" rIns="0" bIns="0" rtlCol="0" anchor="t"/>
          <a:lstStyle/>
          <a:p>
            <a:pPr algn="r" indent="0" marL="0">
              <a:lnSpc>
                <a:spcPts val="1150"/>
              </a:lnSpc>
              <a:buNone/>
            </a:pPr>
            <a:r>
              <a:rPr lang="en-US" sz="950" dirty="0">
                <a:solidFill>
                  <a:srgbClr val="272525"/>
                </a:solidFill>
                <a:latin typeface="Inter" pitchFamily="34" charset="0"/>
                <a:ea typeface="Inter" pitchFamily="34" charset="-122"/>
                <a:cs typeface="Inter" pitchFamily="34" charset="-120"/>
              </a:rPr>
              <a:t>Go to pavlovia.org and go to your dashboard. Select "Surveys"</a:t>
            </a:r>
            <a:endParaRPr lang="en-US" sz="950" dirty="0"/>
          </a:p>
        </p:txBody>
      </p:sp>
      <p:pic>
        <p:nvPicPr>
          <p:cNvPr id="10" name="Image 1" descr="preencoded.png">    </p:cNvPr>
          <p:cNvPicPr>
            <a:picLocks noChangeAspect="1"/>
          </p:cNvPicPr>
          <p:nvPr/>
        </p:nvPicPr>
        <p:blipFill>
          <a:blip r:embed="rId2"/>
          <a:stretch>
            <a:fillRect/>
          </a:stretch>
        </p:blipFill>
        <p:spPr>
          <a:xfrm>
            <a:off x="3797022" y="3132058"/>
            <a:ext cx="2900839" cy="1245870"/>
          </a:xfrm>
          <a:prstGeom prst="rect">
            <a:avLst/>
          </a:prstGeom>
        </p:spPr>
      </p:pic>
      <p:sp>
        <p:nvSpPr>
          <p:cNvPr id="11" name="Shape 7"/>
          <p:cNvSpPr/>
          <p:nvPr/>
        </p:nvSpPr>
        <p:spPr>
          <a:xfrm>
            <a:off x="7438668" y="3474720"/>
            <a:ext cx="370284" cy="15240"/>
          </a:xfrm>
          <a:prstGeom prst="roundRect">
            <a:avLst>
              <a:gd name="adj" fmla="val 340200"/>
            </a:avLst>
          </a:prstGeom>
          <a:solidFill>
            <a:srgbClr val="C0C1D7"/>
          </a:solidFill>
          <a:ln/>
        </p:spPr>
      </p:sp>
      <p:sp>
        <p:nvSpPr>
          <p:cNvPr id="12" name="Shape 8"/>
          <p:cNvSpPr/>
          <p:nvPr/>
        </p:nvSpPr>
        <p:spPr>
          <a:xfrm>
            <a:off x="7176254" y="3343513"/>
            <a:ext cx="277654" cy="277654"/>
          </a:xfrm>
          <a:prstGeom prst="roundRect">
            <a:avLst>
              <a:gd name="adj" fmla="val 18673"/>
            </a:avLst>
          </a:prstGeom>
          <a:solidFill>
            <a:srgbClr val="DADBF1"/>
          </a:solidFill>
          <a:ln w="7620">
            <a:solidFill>
              <a:srgbClr val="C0C1D7"/>
            </a:solidFill>
            <a:prstDash val="solid"/>
          </a:ln>
        </p:spPr>
      </p:sp>
      <p:sp>
        <p:nvSpPr>
          <p:cNvPr id="13" name="Text 9"/>
          <p:cNvSpPr/>
          <p:nvPr/>
        </p:nvSpPr>
        <p:spPr>
          <a:xfrm>
            <a:off x="7222510" y="3366611"/>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2</a:t>
            </a:r>
            <a:endParaRPr lang="en-US" sz="1450" dirty="0"/>
          </a:p>
        </p:txBody>
      </p:sp>
      <p:sp>
        <p:nvSpPr>
          <p:cNvPr id="14" name="Text 10"/>
          <p:cNvSpPr/>
          <p:nvPr/>
        </p:nvSpPr>
        <p:spPr>
          <a:xfrm>
            <a:off x="7932301" y="3383518"/>
            <a:ext cx="2900958" cy="444341"/>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Select "New Survey" OR import a survey  (you can import either a pavlovia survey, or a qualtrics qsf file.</a:t>
            </a:r>
            <a:endParaRPr lang="en-US" sz="950" dirty="0"/>
          </a:p>
        </p:txBody>
      </p:sp>
      <p:pic>
        <p:nvPicPr>
          <p:cNvPr id="15" name="Image 2" descr="preencoded.png">    </p:cNvPr>
          <p:cNvPicPr>
            <a:picLocks noChangeAspect="1"/>
          </p:cNvPicPr>
          <p:nvPr/>
        </p:nvPicPr>
        <p:blipFill>
          <a:blip r:embed="rId3"/>
          <a:stretch>
            <a:fillRect/>
          </a:stretch>
        </p:blipFill>
        <p:spPr>
          <a:xfrm>
            <a:off x="7932301" y="3897273"/>
            <a:ext cx="2900958" cy="488752"/>
          </a:xfrm>
          <a:prstGeom prst="rect">
            <a:avLst/>
          </a:prstGeom>
        </p:spPr>
      </p:pic>
      <p:sp>
        <p:nvSpPr>
          <p:cNvPr id="16" name="Shape 11"/>
          <p:cNvSpPr/>
          <p:nvPr/>
        </p:nvSpPr>
        <p:spPr>
          <a:xfrm>
            <a:off x="6821210" y="4632484"/>
            <a:ext cx="370284" cy="15240"/>
          </a:xfrm>
          <a:prstGeom prst="roundRect">
            <a:avLst>
              <a:gd name="adj" fmla="val 340200"/>
            </a:avLst>
          </a:prstGeom>
          <a:solidFill>
            <a:srgbClr val="C0C1D7"/>
          </a:solidFill>
          <a:ln/>
        </p:spPr>
      </p:sp>
      <p:sp>
        <p:nvSpPr>
          <p:cNvPr id="17" name="Shape 12"/>
          <p:cNvSpPr/>
          <p:nvPr/>
        </p:nvSpPr>
        <p:spPr>
          <a:xfrm>
            <a:off x="7176254" y="4501277"/>
            <a:ext cx="277654" cy="277654"/>
          </a:xfrm>
          <a:prstGeom prst="roundRect">
            <a:avLst>
              <a:gd name="adj" fmla="val 18673"/>
            </a:avLst>
          </a:prstGeom>
          <a:solidFill>
            <a:srgbClr val="DADBF1"/>
          </a:solidFill>
          <a:ln w="7620">
            <a:solidFill>
              <a:srgbClr val="C0C1D7"/>
            </a:solidFill>
            <a:prstDash val="solid"/>
          </a:ln>
        </p:spPr>
      </p:sp>
      <p:sp>
        <p:nvSpPr>
          <p:cNvPr id="18" name="Text 13"/>
          <p:cNvSpPr/>
          <p:nvPr/>
        </p:nvSpPr>
        <p:spPr>
          <a:xfrm>
            <a:off x="7222510" y="4524375"/>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3</a:t>
            </a:r>
            <a:endParaRPr lang="en-US" sz="1450" dirty="0"/>
          </a:p>
        </p:txBody>
      </p:sp>
      <p:sp>
        <p:nvSpPr>
          <p:cNvPr id="19" name="Text 14"/>
          <p:cNvSpPr/>
          <p:nvPr/>
        </p:nvSpPr>
        <p:spPr>
          <a:xfrm>
            <a:off x="3797022" y="4541282"/>
            <a:ext cx="2900839" cy="148114"/>
          </a:xfrm>
          <a:prstGeom prst="rect">
            <a:avLst/>
          </a:prstGeom>
          <a:noFill/>
          <a:ln/>
        </p:spPr>
        <p:txBody>
          <a:bodyPr wrap="none" lIns="0" tIns="0" rIns="0" bIns="0" rtlCol="0" anchor="t"/>
          <a:lstStyle/>
          <a:p>
            <a:pPr algn="r" indent="0" marL="0">
              <a:lnSpc>
                <a:spcPts val="1150"/>
              </a:lnSpc>
              <a:buNone/>
            </a:pPr>
            <a:r>
              <a:rPr lang="en-US" sz="950" dirty="0">
                <a:solidFill>
                  <a:srgbClr val="272525"/>
                </a:solidFill>
                <a:latin typeface="Inter" pitchFamily="34" charset="0"/>
                <a:ea typeface="Inter" pitchFamily="34" charset="-122"/>
                <a:cs typeface="Inter" pitchFamily="34" charset="-120"/>
              </a:rPr>
              <a:t>Name the Survey and click "Open"</a:t>
            </a:r>
            <a:endParaRPr lang="en-US" sz="950" dirty="0"/>
          </a:p>
        </p:txBody>
      </p:sp>
      <p:sp>
        <p:nvSpPr>
          <p:cNvPr id="20" name="Shape 15"/>
          <p:cNvSpPr/>
          <p:nvPr/>
        </p:nvSpPr>
        <p:spPr>
          <a:xfrm>
            <a:off x="7438668" y="5215414"/>
            <a:ext cx="370284" cy="15240"/>
          </a:xfrm>
          <a:prstGeom prst="roundRect">
            <a:avLst>
              <a:gd name="adj" fmla="val 340200"/>
            </a:avLst>
          </a:prstGeom>
          <a:solidFill>
            <a:srgbClr val="C0C1D7"/>
          </a:solidFill>
          <a:ln/>
        </p:spPr>
      </p:sp>
      <p:sp>
        <p:nvSpPr>
          <p:cNvPr id="21" name="Shape 16"/>
          <p:cNvSpPr/>
          <p:nvPr/>
        </p:nvSpPr>
        <p:spPr>
          <a:xfrm>
            <a:off x="7176254" y="5084207"/>
            <a:ext cx="277654" cy="277654"/>
          </a:xfrm>
          <a:prstGeom prst="roundRect">
            <a:avLst>
              <a:gd name="adj" fmla="val 18673"/>
            </a:avLst>
          </a:prstGeom>
          <a:solidFill>
            <a:srgbClr val="DADBF1"/>
          </a:solidFill>
          <a:ln w="7620">
            <a:solidFill>
              <a:srgbClr val="C0C1D7"/>
            </a:solidFill>
            <a:prstDash val="solid"/>
          </a:ln>
        </p:spPr>
      </p:sp>
      <p:sp>
        <p:nvSpPr>
          <p:cNvPr id="22" name="Text 17"/>
          <p:cNvSpPr/>
          <p:nvPr/>
        </p:nvSpPr>
        <p:spPr>
          <a:xfrm>
            <a:off x="7222510" y="5107305"/>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4</a:t>
            </a:r>
            <a:endParaRPr lang="en-US" sz="1450" dirty="0"/>
          </a:p>
        </p:txBody>
      </p:sp>
      <p:sp>
        <p:nvSpPr>
          <p:cNvPr id="23" name="Text 18"/>
          <p:cNvSpPr/>
          <p:nvPr/>
        </p:nvSpPr>
        <p:spPr>
          <a:xfrm>
            <a:off x="7932301" y="5124212"/>
            <a:ext cx="2900958" cy="592455"/>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Start by adding a question. You can chance the question type  using the dropdown in the lower left corner, or by dragging a question from the left panel. </a:t>
            </a:r>
            <a:endParaRPr lang="en-US" sz="950" dirty="0"/>
          </a:p>
        </p:txBody>
      </p:sp>
      <p:pic>
        <p:nvPicPr>
          <p:cNvPr id="24" name="Image 3" descr="preencoded.png">    </p:cNvPr>
          <p:cNvPicPr>
            <a:picLocks noChangeAspect="1"/>
          </p:cNvPicPr>
          <p:nvPr/>
        </p:nvPicPr>
        <p:blipFill>
          <a:blip r:embed="rId4"/>
          <a:stretch>
            <a:fillRect/>
          </a:stretch>
        </p:blipFill>
        <p:spPr>
          <a:xfrm>
            <a:off x="7932301" y="5786080"/>
            <a:ext cx="2900958" cy="744736"/>
          </a:xfrm>
          <a:prstGeom prst="rect">
            <a:avLst/>
          </a:prstGeom>
        </p:spPr>
      </p:pic>
      <p:sp>
        <p:nvSpPr>
          <p:cNvPr id="25" name="Shape 19"/>
          <p:cNvSpPr/>
          <p:nvPr/>
        </p:nvSpPr>
        <p:spPr>
          <a:xfrm>
            <a:off x="6821210" y="6000393"/>
            <a:ext cx="370284" cy="15240"/>
          </a:xfrm>
          <a:prstGeom prst="roundRect">
            <a:avLst>
              <a:gd name="adj" fmla="val 340200"/>
            </a:avLst>
          </a:prstGeom>
          <a:solidFill>
            <a:srgbClr val="C0C1D7"/>
          </a:solidFill>
          <a:ln/>
        </p:spPr>
      </p:sp>
      <p:sp>
        <p:nvSpPr>
          <p:cNvPr id="26" name="Shape 20"/>
          <p:cNvSpPr/>
          <p:nvPr/>
        </p:nvSpPr>
        <p:spPr>
          <a:xfrm>
            <a:off x="7176254" y="5869186"/>
            <a:ext cx="277654" cy="277654"/>
          </a:xfrm>
          <a:prstGeom prst="roundRect">
            <a:avLst>
              <a:gd name="adj" fmla="val 18673"/>
            </a:avLst>
          </a:prstGeom>
          <a:solidFill>
            <a:srgbClr val="DADBF1"/>
          </a:solidFill>
          <a:ln w="7620">
            <a:solidFill>
              <a:srgbClr val="C0C1D7"/>
            </a:solidFill>
            <a:prstDash val="solid"/>
          </a:ln>
        </p:spPr>
      </p:sp>
      <p:sp>
        <p:nvSpPr>
          <p:cNvPr id="27" name="Text 21"/>
          <p:cNvSpPr/>
          <p:nvPr/>
        </p:nvSpPr>
        <p:spPr>
          <a:xfrm>
            <a:off x="7222510" y="5892284"/>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5</a:t>
            </a:r>
            <a:endParaRPr lang="en-US" sz="1450" dirty="0"/>
          </a:p>
        </p:txBody>
      </p:sp>
      <p:sp>
        <p:nvSpPr>
          <p:cNvPr id="28" name="Text 22"/>
          <p:cNvSpPr/>
          <p:nvPr/>
        </p:nvSpPr>
        <p:spPr>
          <a:xfrm>
            <a:off x="3797022" y="5909191"/>
            <a:ext cx="2900839" cy="888682"/>
          </a:xfrm>
          <a:prstGeom prst="rect">
            <a:avLst/>
          </a:prstGeom>
          <a:noFill/>
          <a:ln/>
        </p:spPr>
        <p:txBody>
          <a:bodyPr wrap="square" lIns="0" tIns="0" rIns="0" bIns="0" rtlCol="0" anchor="t"/>
          <a:lstStyle/>
          <a:p>
            <a:pPr algn="r" indent="0" marL="0">
              <a:lnSpc>
                <a:spcPts val="1150"/>
              </a:lnSpc>
              <a:buNone/>
            </a:pPr>
            <a:r>
              <a:rPr lang="en-US" sz="950" dirty="0">
                <a:solidFill>
                  <a:srgbClr val="272525"/>
                </a:solidFill>
                <a:latin typeface="Inter" pitchFamily="34" charset="0"/>
                <a:ea typeface="Inter" pitchFamily="34" charset="-122"/>
                <a:cs typeface="Inter" pitchFamily="34" charset="-120"/>
              </a:rPr>
              <a:t>Configure the settings of your question(s). The </a:t>
            </a:r>
            <a:pPr algn="r" indent="0" marL="0">
              <a:lnSpc>
                <a:spcPts val="1150"/>
              </a:lnSpc>
              <a:buNone/>
            </a:pPr>
            <a:r>
              <a:rPr lang="en-US" sz="950" b="1" dirty="0">
                <a:solidFill>
                  <a:srgbClr val="272525"/>
                </a:solidFill>
                <a:latin typeface="Inter" pitchFamily="34" charset="0"/>
                <a:ea typeface="Inter" pitchFamily="34" charset="-122"/>
                <a:cs typeface="Inter" pitchFamily="34" charset="-120"/>
              </a:rPr>
              <a:t>question name</a:t>
            </a:r>
            <a:pPr algn="r" indent="0" marL="0">
              <a:lnSpc>
                <a:spcPts val="1150"/>
              </a:lnSpc>
              <a:buNone/>
            </a:pPr>
            <a:r>
              <a:rPr lang="en-US" sz="950" dirty="0">
                <a:solidFill>
                  <a:srgbClr val="272525"/>
                </a:solidFill>
                <a:latin typeface="Inter" pitchFamily="34" charset="0"/>
                <a:ea typeface="Inter" pitchFamily="34" charset="-122"/>
                <a:cs typeface="Inter" pitchFamily="34" charset="-120"/>
              </a:rPr>
              <a:t> will control how the question appears in your data output. The "</a:t>
            </a:r>
            <a:pPr algn="r" indent="0" marL="0">
              <a:lnSpc>
                <a:spcPts val="1150"/>
              </a:lnSpc>
              <a:buNone/>
            </a:pPr>
            <a:r>
              <a:rPr lang="en-US" sz="950" b="1" dirty="0">
                <a:solidFill>
                  <a:srgbClr val="272525"/>
                </a:solidFill>
                <a:latin typeface="Inter" pitchFamily="34" charset="0"/>
                <a:ea typeface="Inter" pitchFamily="34" charset="-122"/>
                <a:cs typeface="Inter" pitchFamily="34" charset="-120"/>
              </a:rPr>
              <a:t>choices</a:t>
            </a:r>
            <a:pPr algn="r" indent="0" marL="0">
              <a:lnSpc>
                <a:spcPts val="1150"/>
              </a:lnSpc>
              <a:buNone/>
            </a:pPr>
            <a:r>
              <a:rPr lang="en-US" sz="950" dirty="0">
                <a:solidFill>
                  <a:srgbClr val="272525"/>
                </a:solidFill>
                <a:latin typeface="Inter" pitchFamily="34" charset="0"/>
                <a:ea typeface="Inter" pitchFamily="34" charset="-122"/>
                <a:cs typeface="Inter" pitchFamily="34" charset="-120"/>
              </a:rPr>
              <a:t>" or "</a:t>
            </a:r>
            <a:pPr algn="r" indent="0" marL="0">
              <a:lnSpc>
                <a:spcPts val="1150"/>
              </a:lnSpc>
              <a:buNone/>
            </a:pPr>
            <a:r>
              <a:rPr lang="en-US" sz="950" b="1" dirty="0">
                <a:solidFill>
                  <a:srgbClr val="272525"/>
                </a:solidFill>
                <a:latin typeface="Inter" pitchFamily="34" charset="0"/>
                <a:ea typeface="Inter" pitchFamily="34" charset="-122"/>
                <a:cs typeface="Inter" pitchFamily="34" charset="-120"/>
              </a:rPr>
              <a:t>rows/columns</a:t>
            </a:r>
            <a:pPr algn="r" indent="0" marL="0">
              <a:lnSpc>
                <a:spcPts val="1150"/>
              </a:lnSpc>
              <a:buNone/>
            </a:pPr>
            <a:r>
              <a:rPr lang="en-US" sz="950" dirty="0">
                <a:solidFill>
                  <a:srgbClr val="272525"/>
                </a:solidFill>
                <a:latin typeface="Inter" pitchFamily="34" charset="0"/>
                <a:ea typeface="Inter" pitchFamily="34" charset="-122"/>
                <a:cs typeface="Inter" pitchFamily="34" charset="-120"/>
              </a:rPr>
              <a:t>" tab (if applicable to the question - this will configure how different choices are stored to your data file.</a:t>
            </a:r>
            <a:endParaRPr lang="en-US" sz="950" dirty="0"/>
          </a:p>
        </p:txBody>
      </p:sp>
      <p:pic>
        <p:nvPicPr>
          <p:cNvPr id="29" name="Image 4" descr="preencoded.png">    </p:cNvPr>
          <p:cNvPicPr>
            <a:picLocks noChangeAspect="1"/>
          </p:cNvPicPr>
          <p:nvPr/>
        </p:nvPicPr>
        <p:blipFill>
          <a:blip r:embed="rId5"/>
          <a:stretch>
            <a:fillRect/>
          </a:stretch>
        </p:blipFill>
        <p:spPr>
          <a:xfrm>
            <a:off x="5682972" y="6867287"/>
            <a:ext cx="1014889" cy="455771"/>
          </a:xfrm>
          <a:prstGeom prst="rect">
            <a:avLst/>
          </a:prstGeom>
        </p:spPr>
      </p:pic>
      <p:sp>
        <p:nvSpPr>
          <p:cNvPr id="30" name="Shape 23"/>
          <p:cNvSpPr/>
          <p:nvPr/>
        </p:nvSpPr>
        <p:spPr>
          <a:xfrm>
            <a:off x="7438668" y="6788944"/>
            <a:ext cx="370284" cy="15240"/>
          </a:xfrm>
          <a:prstGeom prst="roundRect">
            <a:avLst>
              <a:gd name="adj" fmla="val 340200"/>
            </a:avLst>
          </a:prstGeom>
          <a:solidFill>
            <a:srgbClr val="C0C1D7"/>
          </a:solidFill>
          <a:ln/>
        </p:spPr>
      </p:sp>
      <p:sp>
        <p:nvSpPr>
          <p:cNvPr id="31" name="Shape 24"/>
          <p:cNvSpPr/>
          <p:nvPr/>
        </p:nvSpPr>
        <p:spPr>
          <a:xfrm>
            <a:off x="7176254" y="6657737"/>
            <a:ext cx="277654" cy="277654"/>
          </a:xfrm>
          <a:prstGeom prst="roundRect">
            <a:avLst>
              <a:gd name="adj" fmla="val 18673"/>
            </a:avLst>
          </a:prstGeom>
          <a:solidFill>
            <a:srgbClr val="DADBF1"/>
          </a:solidFill>
          <a:ln w="7620">
            <a:solidFill>
              <a:srgbClr val="C0C1D7"/>
            </a:solidFill>
            <a:prstDash val="solid"/>
          </a:ln>
        </p:spPr>
      </p:sp>
      <p:sp>
        <p:nvSpPr>
          <p:cNvPr id="32" name="Text 25"/>
          <p:cNvSpPr/>
          <p:nvPr/>
        </p:nvSpPr>
        <p:spPr>
          <a:xfrm>
            <a:off x="7222510" y="6680835"/>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6</a:t>
            </a:r>
            <a:endParaRPr lang="en-US" sz="1450" dirty="0"/>
          </a:p>
        </p:txBody>
      </p:sp>
      <p:sp>
        <p:nvSpPr>
          <p:cNvPr id="33" name="Text 26"/>
          <p:cNvSpPr/>
          <p:nvPr/>
        </p:nvSpPr>
        <p:spPr>
          <a:xfrm>
            <a:off x="7932301" y="6697742"/>
            <a:ext cx="2900958" cy="296228"/>
          </a:xfrm>
          <a:prstGeom prst="rect">
            <a:avLst/>
          </a:prstGeom>
          <a:noFill/>
          <a:ln/>
        </p:spPr>
        <p:txBody>
          <a:bodyPr wrap="square" lIns="0" tIns="0" rIns="0" bIns="0" rtlCol="0" anchor="t"/>
          <a:lstStyle/>
          <a:p>
            <a:pPr algn="l" indent="0" marL="0">
              <a:lnSpc>
                <a:spcPts val="1150"/>
              </a:lnSpc>
              <a:buNone/>
            </a:pPr>
            <a:r>
              <a:rPr lang="en-US" sz="950" b="1" dirty="0">
                <a:solidFill>
                  <a:srgbClr val="272525"/>
                </a:solidFill>
                <a:latin typeface="Inter" pitchFamily="34" charset="0"/>
                <a:ea typeface="Inter" pitchFamily="34" charset="-122"/>
                <a:cs typeface="Inter" pitchFamily="34" charset="-120"/>
              </a:rPr>
              <a:t>Preview </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what the survey will look like on different devices and viewing modes..</a:t>
            </a:r>
            <a:endParaRPr lang="en-US" sz="950" dirty="0"/>
          </a:p>
        </p:txBody>
      </p:sp>
      <p:pic>
        <p:nvPicPr>
          <p:cNvPr id="34" name="Image 5" descr="preencoded.png">    </p:cNvPr>
          <p:cNvPicPr>
            <a:picLocks noChangeAspect="1"/>
          </p:cNvPicPr>
          <p:nvPr/>
        </p:nvPicPr>
        <p:blipFill>
          <a:blip r:embed="rId6"/>
          <a:stretch>
            <a:fillRect/>
          </a:stretch>
        </p:blipFill>
        <p:spPr>
          <a:xfrm>
            <a:off x="7932301" y="7063383"/>
            <a:ext cx="2900958" cy="1470065"/>
          </a:xfrm>
          <a:prstGeom prst="rect">
            <a:avLst/>
          </a:prstGeom>
        </p:spPr>
      </p:pic>
      <p:sp>
        <p:nvSpPr>
          <p:cNvPr id="35" name="Shape 27"/>
          <p:cNvSpPr/>
          <p:nvPr/>
        </p:nvSpPr>
        <p:spPr>
          <a:xfrm>
            <a:off x="6821210" y="7788473"/>
            <a:ext cx="370284" cy="15240"/>
          </a:xfrm>
          <a:prstGeom prst="roundRect">
            <a:avLst>
              <a:gd name="adj" fmla="val 340200"/>
            </a:avLst>
          </a:prstGeom>
          <a:solidFill>
            <a:srgbClr val="C0C1D7"/>
          </a:solidFill>
          <a:ln/>
        </p:spPr>
      </p:sp>
      <p:sp>
        <p:nvSpPr>
          <p:cNvPr id="36" name="Shape 28"/>
          <p:cNvSpPr/>
          <p:nvPr/>
        </p:nvSpPr>
        <p:spPr>
          <a:xfrm>
            <a:off x="7176254" y="7657267"/>
            <a:ext cx="277654" cy="277654"/>
          </a:xfrm>
          <a:prstGeom prst="roundRect">
            <a:avLst>
              <a:gd name="adj" fmla="val 18673"/>
            </a:avLst>
          </a:prstGeom>
          <a:solidFill>
            <a:srgbClr val="DADBF1"/>
          </a:solidFill>
          <a:ln w="7620">
            <a:solidFill>
              <a:srgbClr val="C0C1D7"/>
            </a:solidFill>
            <a:prstDash val="solid"/>
          </a:ln>
        </p:spPr>
      </p:sp>
      <p:sp>
        <p:nvSpPr>
          <p:cNvPr id="37" name="Text 29"/>
          <p:cNvSpPr/>
          <p:nvPr/>
        </p:nvSpPr>
        <p:spPr>
          <a:xfrm>
            <a:off x="7222510" y="7680365"/>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7</a:t>
            </a:r>
            <a:endParaRPr lang="en-US" sz="1450" dirty="0"/>
          </a:p>
        </p:txBody>
      </p:sp>
      <p:sp>
        <p:nvSpPr>
          <p:cNvPr id="38" name="Text 30"/>
          <p:cNvSpPr/>
          <p:nvPr/>
        </p:nvSpPr>
        <p:spPr>
          <a:xfrm>
            <a:off x="3797022" y="7697272"/>
            <a:ext cx="2900839" cy="444341"/>
          </a:xfrm>
          <a:prstGeom prst="rect">
            <a:avLst/>
          </a:prstGeom>
          <a:noFill/>
          <a:ln/>
        </p:spPr>
        <p:txBody>
          <a:bodyPr wrap="square" lIns="0" tIns="0" rIns="0" bIns="0" rtlCol="0" anchor="t"/>
          <a:lstStyle/>
          <a:p>
            <a:pPr algn="r" indent="0" marL="0">
              <a:lnSpc>
                <a:spcPts val="1150"/>
              </a:lnSpc>
              <a:buNone/>
            </a:pPr>
            <a:r>
              <a:rPr lang="en-US" sz="950" dirty="0">
                <a:solidFill>
                  <a:srgbClr val="272525"/>
                </a:solidFill>
                <a:latin typeface="Inter" pitchFamily="34" charset="0"/>
                <a:ea typeface="Inter" pitchFamily="34" charset="-122"/>
                <a:cs typeface="Inter" pitchFamily="34" charset="-120"/>
              </a:rPr>
              <a:t>Go to the "Overview" tab and switch your survey to "running" (this will create a URL to share with participants). </a:t>
            </a:r>
            <a:endParaRPr lang="en-US" sz="950" dirty="0"/>
          </a:p>
        </p:txBody>
      </p:sp>
      <p:pic>
        <p:nvPicPr>
          <p:cNvPr id="39" name="Image 6" descr="preencoded.png">    </p:cNvPr>
          <p:cNvPicPr>
            <a:picLocks noChangeAspect="1"/>
          </p:cNvPicPr>
          <p:nvPr/>
        </p:nvPicPr>
        <p:blipFill>
          <a:blip r:embed="rId7"/>
          <a:stretch>
            <a:fillRect/>
          </a:stretch>
        </p:blipFill>
        <p:spPr>
          <a:xfrm>
            <a:off x="3797022" y="8211026"/>
            <a:ext cx="2900839" cy="1397556"/>
          </a:xfrm>
          <a:prstGeom prst="rect">
            <a:avLst/>
          </a:prstGeom>
        </p:spPr>
      </p:pic>
      <p:sp>
        <p:nvSpPr>
          <p:cNvPr id="40" name="Shape 31"/>
          <p:cNvSpPr/>
          <p:nvPr/>
        </p:nvSpPr>
        <p:spPr>
          <a:xfrm>
            <a:off x="7438668" y="8825746"/>
            <a:ext cx="370284" cy="15240"/>
          </a:xfrm>
          <a:prstGeom prst="roundRect">
            <a:avLst>
              <a:gd name="adj" fmla="val 340200"/>
            </a:avLst>
          </a:prstGeom>
          <a:solidFill>
            <a:srgbClr val="C0C1D7"/>
          </a:solidFill>
          <a:ln/>
        </p:spPr>
      </p:sp>
      <p:sp>
        <p:nvSpPr>
          <p:cNvPr id="41" name="Shape 32"/>
          <p:cNvSpPr/>
          <p:nvPr/>
        </p:nvSpPr>
        <p:spPr>
          <a:xfrm>
            <a:off x="7176254" y="8694539"/>
            <a:ext cx="277654" cy="277654"/>
          </a:xfrm>
          <a:prstGeom prst="roundRect">
            <a:avLst>
              <a:gd name="adj" fmla="val 18673"/>
            </a:avLst>
          </a:prstGeom>
          <a:solidFill>
            <a:srgbClr val="DADBF1"/>
          </a:solidFill>
          <a:ln w="7620">
            <a:solidFill>
              <a:srgbClr val="C0C1D7"/>
            </a:solidFill>
            <a:prstDash val="solid"/>
          </a:ln>
        </p:spPr>
      </p:sp>
      <p:sp>
        <p:nvSpPr>
          <p:cNvPr id="42" name="Text 33"/>
          <p:cNvSpPr/>
          <p:nvPr/>
        </p:nvSpPr>
        <p:spPr>
          <a:xfrm>
            <a:off x="7222510" y="8717637"/>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8</a:t>
            </a:r>
            <a:endParaRPr lang="en-US" sz="1450" dirty="0"/>
          </a:p>
        </p:txBody>
      </p:sp>
      <p:sp>
        <p:nvSpPr>
          <p:cNvPr id="43" name="Text 34"/>
          <p:cNvSpPr/>
          <p:nvPr/>
        </p:nvSpPr>
        <p:spPr>
          <a:xfrm>
            <a:off x="7932301" y="8734544"/>
            <a:ext cx="2900958" cy="444341"/>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View the data in the "</a:t>
            </a:r>
            <a:pPr algn="l" indent="0" marL="0">
              <a:lnSpc>
                <a:spcPts val="1150"/>
              </a:lnSpc>
              <a:buNone/>
            </a:pPr>
            <a:r>
              <a:rPr lang="en-US" sz="950" b="1" dirty="0">
                <a:solidFill>
                  <a:srgbClr val="272525"/>
                </a:solidFill>
                <a:latin typeface="Inter" pitchFamily="34" charset="0"/>
                <a:ea typeface="Inter" pitchFamily="34" charset="-122"/>
                <a:cs typeface="Inter" pitchFamily="34" charset="-120"/>
              </a:rPr>
              <a:t>responses</a:t>
            </a:r>
            <a:pPr algn="l" indent="0" marL="0">
              <a:lnSpc>
                <a:spcPts val="1150"/>
              </a:lnSpc>
              <a:buNone/>
            </a:pPr>
            <a:r>
              <a:rPr lang="en-US" sz="950" dirty="0">
                <a:solidFill>
                  <a:srgbClr val="272525"/>
                </a:solidFill>
                <a:latin typeface="Inter" pitchFamily="34" charset="0"/>
                <a:ea typeface="Inter" pitchFamily="34" charset="-122"/>
                <a:cs typeface="Inter" pitchFamily="34" charset="-120"/>
              </a:rPr>
              <a:t>" tab. You can download a .csv which will contain one column per question, one row per participant. </a:t>
            </a:r>
            <a:endParaRPr lang="en-US" sz="9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1543050"/>
          </a:xfrm>
          <a:prstGeom prst="rect">
            <a:avLst/>
          </a:prstGeom>
        </p:spPr>
      </p:pic>
      <p:sp>
        <p:nvSpPr>
          <p:cNvPr id="3" name="Text 0"/>
          <p:cNvSpPr/>
          <p:nvPr/>
        </p:nvSpPr>
        <p:spPr>
          <a:xfrm>
            <a:off x="3797022" y="2287548"/>
            <a:ext cx="6291143" cy="385763"/>
          </a:xfrm>
          <a:prstGeom prst="rect">
            <a:avLst/>
          </a:prstGeom>
          <a:noFill/>
          <a:ln/>
        </p:spPr>
        <p:txBody>
          <a:bodyPr wrap="none" lIns="0" tIns="0" rIns="0" bIns="0" rtlCol="0" anchor="t"/>
          <a:lstStyle/>
          <a:p>
            <a:pPr algn="l" indent="0" marL="0">
              <a:lnSpc>
                <a:spcPts val="3000"/>
              </a:lnSpc>
              <a:buNone/>
            </a:pPr>
            <a:r>
              <a:rPr lang="en-US" sz="2400" b="1" dirty="0">
                <a:solidFill>
                  <a:srgbClr val="000000"/>
                </a:solidFill>
                <a:latin typeface="Inter Bold" pitchFamily="34" charset="0"/>
                <a:ea typeface="Inter Bold" pitchFamily="34" charset="-122"/>
                <a:cs typeface="Inter Bold" pitchFamily="34" charset="-120"/>
              </a:rPr>
              <a:t>Integrating a survey with your experiment</a:t>
            </a:r>
            <a:endParaRPr lang="en-US" sz="2400" dirty="0"/>
          </a:p>
        </p:txBody>
      </p:sp>
      <p:sp>
        <p:nvSpPr>
          <p:cNvPr id="4" name="Text 1"/>
          <p:cNvSpPr/>
          <p:nvPr/>
        </p:nvSpPr>
        <p:spPr>
          <a:xfrm>
            <a:off x="3797022" y="2765822"/>
            <a:ext cx="7036237" cy="296228"/>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If you are running your experiment online, you can embed your survey directly in your experiment. This means no daisy chaining is needed, everything will be presented as part of the same session.</a:t>
            </a:r>
            <a:endParaRPr lang="en-US" sz="950" dirty="0"/>
          </a:p>
        </p:txBody>
      </p:sp>
      <p:sp>
        <p:nvSpPr>
          <p:cNvPr id="5" name="Shape 2"/>
          <p:cNvSpPr/>
          <p:nvPr/>
        </p:nvSpPr>
        <p:spPr>
          <a:xfrm>
            <a:off x="7307461" y="3131463"/>
            <a:ext cx="15240" cy="4353639"/>
          </a:xfrm>
          <a:prstGeom prst="roundRect">
            <a:avLst>
              <a:gd name="adj" fmla="val 340200"/>
            </a:avLst>
          </a:prstGeom>
          <a:solidFill>
            <a:srgbClr val="C0C1D7"/>
          </a:solidFill>
          <a:ln/>
        </p:spPr>
      </p:sp>
      <p:sp>
        <p:nvSpPr>
          <p:cNvPr id="6" name="Shape 3"/>
          <p:cNvSpPr/>
          <p:nvPr/>
        </p:nvSpPr>
        <p:spPr>
          <a:xfrm>
            <a:off x="6821210" y="3262670"/>
            <a:ext cx="370284" cy="15240"/>
          </a:xfrm>
          <a:prstGeom prst="roundRect">
            <a:avLst>
              <a:gd name="adj" fmla="val 340200"/>
            </a:avLst>
          </a:prstGeom>
          <a:solidFill>
            <a:srgbClr val="C0C1D7"/>
          </a:solidFill>
          <a:ln/>
        </p:spPr>
      </p:sp>
      <p:sp>
        <p:nvSpPr>
          <p:cNvPr id="7" name="Shape 4"/>
          <p:cNvSpPr/>
          <p:nvPr/>
        </p:nvSpPr>
        <p:spPr>
          <a:xfrm>
            <a:off x="7176254" y="3131463"/>
            <a:ext cx="277654" cy="277654"/>
          </a:xfrm>
          <a:prstGeom prst="roundRect">
            <a:avLst>
              <a:gd name="adj" fmla="val 18673"/>
            </a:avLst>
          </a:prstGeom>
          <a:solidFill>
            <a:srgbClr val="DADBF1"/>
          </a:solidFill>
          <a:ln w="7620">
            <a:solidFill>
              <a:srgbClr val="C0C1D7"/>
            </a:solidFill>
            <a:prstDash val="solid"/>
          </a:ln>
        </p:spPr>
      </p:sp>
      <p:sp>
        <p:nvSpPr>
          <p:cNvPr id="8" name="Text 5"/>
          <p:cNvSpPr/>
          <p:nvPr/>
        </p:nvSpPr>
        <p:spPr>
          <a:xfrm>
            <a:off x="7222510" y="3154561"/>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1</a:t>
            </a:r>
            <a:endParaRPr lang="en-US" sz="1450" dirty="0"/>
          </a:p>
        </p:txBody>
      </p:sp>
      <p:sp>
        <p:nvSpPr>
          <p:cNvPr id="9" name="Text 6"/>
          <p:cNvSpPr/>
          <p:nvPr/>
        </p:nvSpPr>
        <p:spPr>
          <a:xfrm>
            <a:off x="3797022" y="3171468"/>
            <a:ext cx="2900839" cy="444341"/>
          </a:xfrm>
          <a:prstGeom prst="rect">
            <a:avLst/>
          </a:prstGeom>
          <a:noFill/>
          <a:ln/>
        </p:spPr>
        <p:txBody>
          <a:bodyPr wrap="square" lIns="0" tIns="0" rIns="0" bIns="0" rtlCol="0" anchor="t"/>
          <a:lstStyle/>
          <a:p>
            <a:pPr algn="r" indent="0" marL="0">
              <a:lnSpc>
                <a:spcPts val="1150"/>
              </a:lnSpc>
              <a:buNone/>
            </a:pPr>
            <a:r>
              <a:rPr lang="en-US" sz="950" dirty="0">
                <a:solidFill>
                  <a:srgbClr val="272525"/>
                </a:solidFill>
                <a:latin typeface="Inter" pitchFamily="34" charset="0"/>
                <a:ea typeface="Inter" pitchFamily="34" charset="-122"/>
                <a:cs typeface="Inter" pitchFamily="34" charset="-120"/>
              </a:rPr>
              <a:t>Open your experiment in PsychoPy builder. Select "Pavlovia Survey" from the r</a:t>
            </a:r>
            <a:pPr algn="r" indent="0" marL="0">
              <a:lnSpc>
                <a:spcPts val="1150"/>
              </a:lnSpc>
              <a:buNone/>
            </a:pPr>
            <a:r>
              <a:rPr lang="en-US" sz="950" b="1" dirty="0">
                <a:solidFill>
                  <a:srgbClr val="272525"/>
                </a:solidFill>
                <a:latin typeface="Inter" pitchFamily="34" charset="0"/>
                <a:ea typeface="Inter" pitchFamily="34" charset="-122"/>
                <a:cs typeface="Inter" pitchFamily="34" charset="-120"/>
              </a:rPr>
              <a:t>esponses</a:t>
            </a:r>
            <a:pPr algn="r" indent="0" marL="0">
              <a:lnSpc>
                <a:spcPts val="1150"/>
              </a:lnSpc>
              <a:buNone/>
            </a:pPr>
            <a:r>
              <a:rPr lang="en-US" sz="950" dirty="0">
                <a:solidFill>
                  <a:srgbClr val="272525"/>
                </a:solidFill>
                <a:latin typeface="Inter" pitchFamily="34" charset="0"/>
                <a:ea typeface="Inter" pitchFamily="34" charset="-122"/>
                <a:cs typeface="Inter" pitchFamily="34" charset="-120"/>
              </a:rPr>
              <a:t> section of the component panel.</a:t>
            </a:r>
            <a:endParaRPr lang="en-US" sz="950" dirty="0"/>
          </a:p>
        </p:txBody>
      </p:sp>
      <p:pic>
        <p:nvPicPr>
          <p:cNvPr id="10" name="Image 1" descr="preencoded.png">    </p:cNvPr>
          <p:cNvPicPr>
            <a:picLocks noChangeAspect="1"/>
          </p:cNvPicPr>
          <p:nvPr/>
        </p:nvPicPr>
        <p:blipFill>
          <a:blip r:embed="rId2"/>
          <a:stretch>
            <a:fillRect/>
          </a:stretch>
        </p:blipFill>
        <p:spPr>
          <a:xfrm>
            <a:off x="4952524" y="3685223"/>
            <a:ext cx="589717" cy="570786"/>
          </a:xfrm>
          <a:prstGeom prst="rect">
            <a:avLst/>
          </a:prstGeom>
        </p:spPr>
      </p:pic>
      <p:sp>
        <p:nvSpPr>
          <p:cNvPr id="11" name="Text 7"/>
          <p:cNvSpPr/>
          <p:nvPr/>
        </p:nvSpPr>
        <p:spPr>
          <a:xfrm>
            <a:off x="3797022" y="4325422"/>
            <a:ext cx="2900839" cy="148114"/>
          </a:xfrm>
          <a:prstGeom prst="rect">
            <a:avLst/>
          </a:prstGeom>
          <a:noFill/>
          <a:ln/>
        </p:spPr>
        <p:txBody>
          <a:bodyPr wrap="none" lIns="0" tIns="0" rIns="0" bIns="0" rtlCol="0" anchor="t"/>
          <a:lstStyle/>
          <a:p>
            <a:pPr algn="r" indent="0" marL="0">
              <a:lnSpc>
                <a:spcPts val="1150"/>
              </a:lnSpc>
              <a:buNone/>
            </a:pPr>
            <a:r>
              <a:rPr lang="en-US" sz="950" dirty="0">
                <a:solidFill>
                  <a:srgbClr val="272525"/>
                </a:solidFill>
                <a:latin typeface="Inter" pitchFamily="34" charset="0"/>
                <a:ea typeface="Inter" pitchFamily="34" charset="-122"/>
                <a:cs typeface="Inter" pitchFamily="34" charset="-120"/>
              </a:rPr>
              <a:t>Insert the routine on your flow.</a:t>
            </a:r>
            <a:endParaRPr lang="en-US" sz="950" dirty="0"/>
          </a:p>
        </p:txBody>
      </p:sp>
      <p:pic>
        <p:nvPicPr>
          <p:cNvPr id="12" name="Image 2" descr="preencoded.png">    </p:cNvPr>
          <p:cNvPicPr>
            <a:picLocks noChangeAspect="1"/>
          </p:cNvPicPr>
          <p:nvPr/>
        </p:nvPicPr>
        <p:blipFill>
          <a:blip r:embed="rId3"/>
          <a:stretch>
            <a:fillRect/>
          </a:stretch>
        </p:blipFill>
        <p:spPr>
          <a:xfrm>
            <a:off x="5415439" y="4542949"/>
            <a:ext cx="1282422" cy="1014770"/>
          </a:xfrm>
          <a:prstGeom prst="rect">
            <a:avLst/>
          </a:prstGeom>
        </p:spPr>
      </p:pic>
      <p:sp>
        <p:nvSpPr>
          <p:cNvPr id="13" name="Shape 8"/>
          <p:cNvSpPr/>
          <p:nvPr/>
        </p:nvSpPr>
        <p:spPr>
          <a:xfrm>
            <a:off x="7438668" y="3879771"/>
            <a:ext cx="370284" cy="15240"/>
          </a:xfrm>
          <a:prstGeom prst="roundRect">
            <a:avLst>
              <a:gd name="adj" fmla="val 340200"/>
            </a:avLst>
          </a:prstGeom>
          <a:solidFill>
            <a:srgbClr val="C0C1D7"/>
          </a:solidFill>
          <a:ln/>
        </p:spPr>
      </p:sp>
      <p:sp>
        <p:nvSpPr>
          <p:cNvPr id="14" name="Shape 9"/>
          <p:cNvSpPr/>
          <p:nvPr/>
        </p:nvSpPr>
        <p:spPr>
          <a:xfrm>
            <a:off x="7176254" y="3748564"/>
            <a:ext cx="277654" cy="277654"/>
          </a:xfrm>
          <a:prstGeom prst="roundRect">
            <a:avLst>
              <a:gd name="adj" fmla="val 18673"/>
            </a:avLst>
          </a:prstGeom>
          <a:solidFill>
            <a:srgbClr val="DADBF1"/>
          </a:solidFill>
          <a:ln w="7620">
            <a:solidFill>
              <a:srgbClr val="C0C1D7"/>
            </a:solidFill>
            <a:prstDash val="solid"/>
          </a:ln>
        </p:spPr>
      </p:sp>
      <p:sp>
        <p:nvSpPr>
          <p:cNvPr id="15" name="Text 10"/>
          <p:cNvSpPr/>
          <p:nvPr/>
        </p:nvSpPr>
        <p:spPr>
          <a:xfrm>
            <a:off x="7222510" y="3771662"/>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2</a:t>
            </a:r>
            <a:endParaRPr lang="en-US" sz="1450" dirty="0"/>
          </a:p>
        </p:txBody>
      </p:sp>
      <p:sp>
        <p:nvSpPr>
          <p:cNvPr id="16" name="Text 11"/>
          <p:cNvSpPr/>
          <p:nvPr/>
        </p:nvSpPr>
        <p:spPr>
          <a:xfrm>
            <a:off x="7932301" y="3788569"/>
            <a:ext cx="2900958" cy="296228"/>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Get the Survey  ID from your survey page on pavlovia. </a:t>
            </a:r>
            <a:endParaRPr lang="en-US" sz="950" dirty="0"/>
          </a:p>
        </p:txBody>
      </p:sp>
      <p:pic>
        <p:nvPicPr>
          <p:cNvPr id="17" name="Image 3" descr="preencoded.png">    </p:cNvPr>
          <p:cNvPicPr>
            <a:picLocks noChangeAspect="1"/>
          </p:cNvPicPr>
          <p:nvPr/>
        </p:nvPicPr>
        <p:blipFill>
          <a:blip r:embed="rId4"/>
          <a:stretch>
            <a:fillRect/>
          </a:stretch>
        </p:blipFill>
        <p:spPr>
          <a:xfrm>
            <a:off x="7932301" y="4154210"/>
            <a:ext cx="2900958" cy="1541740"/>
          </a:xfrm>
          <a:prstGeom prst="rect">
            <a:avLst/>
          </a:prstGeom>
        </p:spPr>
      </p:pic>
      <p:sp>
        <p:nvSpPr>
          <p:cNvPr id="18" name="Text 12"/>
          <p:cNvSpPr/>
          <p:nvPr/>
        </p:nvSpPr>
        <p:spPr>
          <a:xfrm>
            <a:off x="7932301" y="5765363"/>
            <a:ext cx="2900958" cy="296228"/>
          </a:xfrm>
          <a:prstGeom prst="rect">
            <a:avLst/>
          </a:prstGeom>
          <a:noFill/>
          <a:ln/>
        </p:spPr>
        <p:txBody>
          <a:bodyPr wrap="square" lIns="0" tIns="0" rIns="0" bIns="0" rtlCol="0" anchor="t"/>
          <a:lstStyle/>
          <a:p>
            <a:pPr algn="l" indent="0" marL="0">
              <a:lnSpc>
                <a:spcPts val="1150"/>
              </a:lnSpc>
              <a:buNone/>
            </a:pPr>
            <a:r>
              <a:rPr lang="en-US" sz="950" dirty="0">
                <a:solidFill>
                  <a:srgbClr val="272525"/>
                </a:solidFill>
                <a:latin typeface="Inter" pitchFamily="34" charset="0"/>
                <a:ea typeface="Inter" pitchFamily="34" charset="-122"/>
                <a:cs typeface="Inter" pitchFamily="34" charset="-120"/>
              </a:rPr>
              <a:t>Then add that ID to your survey routine in your PsychoPy experiment.</a:t>
            </a:r>
            <a:endParaRPr lang="en-US" sz="950" dirty="0"/>
          </a:p>
        </p:txBody>
      </p:sp>
      <p:pic>
        <p:nvPicPr>
          <p:cNvPr id="19" name="Image 4" descr="preencoded.png">    </p:cNvPr>
          <p:cNvPicPr>
            <a:picLocks noChangeAspect="1"/>
          </p:cNvPicPr>
          <p:nvPr/>
        </p:nvPicPr>
        <p:blipFill>
          <a:blip r:embed="rId5"/>
          <a:stretch>
            <a:fillRect/>
          </a:stretch>
        </p:blipFill>
        <p:spPr>
          <a:xfrm>
            <a:off x="7932301" y="6131004"/>
            <a:ext cx="2098477" cy="198120"/>
          </a:xfrm>
          <a:prstGeom prst="rect">
            <a:avLst/>
          </a:prstGeom>
        </p:spPr>
      </p:pic>
      <p:sp>
        <p:nvSpPr>
          <p:cNvPr id="20" name="Shape 13"/>
          <p:cNvSpPr/>
          <p:nvPr/>
        </p:nvSpPr>
        <p:spPr>
          <a:xfrm>
            <a:off x="6821210" y="5812274"/>
            <a:ext cx="370284" cy="15240"/>
          </a:xfrm>
          <a:prstGeom prst="roundRect">
            <a:avLst>
              <a:gd name="adj" fmla="val 340200"/>
            </a:avLst>
          </a:prstGeom>
          <a:solidFill>
            <a:srgbClr val="C0C1D7"/>
          </a:solidFill>
          <a:ln/>
        </p:spPr>
      </p:sp>
      <p:sp>
        <p:nvSpPr>
          <p:cNvPr id="21" name="Shape 14"/>
          <p:cNvSpPr/>
          <p:nvPr/>
        </p:nvSpPr>
        <p:spPr>
          <a:xfrm>
            <a:off x="7176254" y="5681067"/>
            <a:ext cx="277654" cy="277654"/>
          </a:xfrm>
          <a:prstGeom prst="roundRect">
            <a:avLst>
              <a:gd name="adj" fmla="val 18673"/>
            </a:avLst>
          </a:prstGeom>
          <a:solidFill>
            <a:srgbClr val="DADBF1"/>
          </a:solidFill>
          <a:ln w="7620">
            <a:solidFill>
              <a:srgbClr val="C0C1D7"/>
            </a:solidFill>
            <a:prstDash val="solid"/>
          </a:ln>
        </p:spPr>
      </p:sp>
      <p:sp>
        <p:nvSpPr>
          <p:cNvPr id="22" name="Text 15"/>
          <p:cNvSpPr/>
          <p:nvPr/>
        </p:nvSpPr>
        <p:spPr>
          <a:xfrm>
            <a:off x="7222510" y="5704165"/>
            <a:ext cx="185142" cy="231458"/>
          </a:xfrm>
          <a:prstGeom prst="rect">
            <a:avLst/>
          </a:prstGeom>
          <a:noFill/>
          <a:ln/>
        </p:spPr>
        <p:txBody>
          <a:bodyPr wrap="none" lIns="0" tIns="0" rIns="0" bIns="0" rtlCol="0" anchor="t"/>
          <a:lstStyle/>
          <a:p>
            <a:pPr algn="ctr" indent="0" marL="0">
              <a:lnSpc>
                <a:spcPts val="1450"/>
              </a:lnSpc>
              <a:buNone/>
            </a:pPr>
            <a:r>
              <a:rPr lang="en-US" sz="1450" b="1" dirty="0">
                <a:solidFill>
                  <a:srgbClr val="272525"/>
                </a:solidFill>
                <a:latin typeface="Inter Bold" pitchFamily="34" charset="0"/>
                <a:ea typeface="Inter Bold" pitchFamily="34" charset="-122"/>
                <a:cs typeface="Inter Bold" pitchFamily="34" charset="-120"/>
              </a:rPr>
              <a:t>3</a:t>
            </a:r>
            <a:endParaRPr lang="en-US" sz="1450" dirty="0"/>
          </a:p>
        </p:txBody>
      </p:sp>
      <p:sp>
        <p:nvSpPr>
          <p:cNvPr id="23" name="Text 16"/>
          <p:cNvSpPr/>
          <p:nvPr/>
        </p:nvSpPr>
        <p:spPr>
          <a:xfrm>
            <a:off x="3797022" y="5721072"/>
            <a:ext cx="2900839" cy="148114"/>
          </a:xfrm>
          <a:prstGeom prst="rect">
            <a:avLst/>
          </a:prstGeom>
          <a:noFill/>
          <a:ln/>
        </p:spPr>
        <p:txBody>
          <a:bodyPr wrap="none" lIns="0" tIns="0" rIns="0" bIns="0" rtlCol="0" anchor="t"/>
          <a:lstStyle/>
          <a:p>
            <a:pPr algn="r" indent="0" marL="0">
              <a:lnSpc>
                <a:spcPts val="1150"/>
              </a:lnSpc>
              <a:buNone/>
            </a:pPr>
            <a:r>
              <a:rPr lang="en-US" sz="950" dirty="0">
                <a:solidFill>
                  <a:srgbClr val="272525"/>
                </a:solidFill>
                <a:latin typeface="Inter" pitchFamily="34" charset="0"/>
                <a:ea typeface="Inter" pitchFamily="34" charset="-122"/>
                <a:cs typeface="Inter" pitchFamily="34" charset="-120"/>
              </a:rPr>
              <a:t>Sync your updates to pavlovia!</a:t>
            </a:r>
            <a:endParaRPr lang="en-US" sz="950" dirty="0"/>
          </a:p>
        </p:txBody>
      </p:sp>
      <p:sp>
        <p:nvSpPr>
          <p:cNvPr id="24" name="Text 17"/>
          <p:cNvSpPr/>
          <p:nvPr/>
        </p:nvSpPr>
        <p:spPr>
          <a:xfrm>
            <a:off x="3797022" y="5906214"/>
            <a:ext cx="2900839" cy="148114"/>
          </a:xfrm>
          <a:prstGeom prst="rect">
            <a:avLst/>
          </a:prstGeom>
          <a:noFill/>
          <a:ln/>
        </p:spPr>
        <p:txBody>
          <a:bodyPr wrap="none" lIns="0" tIns="0" rIns="0" bIns="0" rtlCol="0" anchor="t"/>
          <a:lstStyle/>
          <a:p>
            <a:pPr algn="r" indent="0" marL="0">
              <a:lnSpc>
                <a:spcPts val="1150"/>
              </a:lnSpc>
              <a:buNone/>
            </a:pPr>
            <a:endParaRPr lang="en-US" sz="9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17</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2026-03-17T20:32:37Z</dcterms:created>
  <dcterms:modified xsi:type="dcterms:W3CDTF">2026-03-17T20:32:37Z</dcterms:modified>
</cp:coreProperties>
</file>